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b="def" i="def"/>
      <a:tcStyle>
        <a:tcBdr/>
        <a:fill>
          <a:solidFill>
            <a:srgbClr val="E8EDF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4" name="Shape 114"/>
          <p:cNvSpPr/>
          <p:nvPr>
            <p:ph type="sldImg"/>
          </p:nvPr>
        </p:nvSpPr>
        <p:spPr>
          <a:xfrm>
            <a:off x="1143000" y="685800"/>
            <a:ext cx="4572000" cy="3429000"/>
          </a:xfrm>
          <a:prstGeom prst="rect">
            <a:avLst/>
          </a:prstGeom>
        </p:spPr>
        <p:txBody>
          <a:bodyPr/>
          <a:lstStyle/>
          <a:p>
            <a:pPr/>
          </a:p>
        </p:txBody>
      </p:sp>
      <p:sp>
        <p:nvSpPr>
          <p:cNvPr id="115" name="Shape 11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Helvetica Neue"/>
      </a:defRPr>
    </a:lvl1pPr>
    <a:lvl2pPr indent="228600" latinLnBrk="0">
      <a:defRPr sz="1200">
        <a:latin typeface="+mj-lt"/>
        <a:ea typeface="+mj-ea"/>
        <a:cs typeface="+mj-cs"/>
        <a:sym typeface="Helvetica Neue"/>
      </a:defRPr>
    </a:lvl2pPr>
    <a:lvl3pPr indent="457200" latinLnBrk="0">
      <a:defRPr sz="1200">
        <a:latin typeface="+mj-lt"/>
        <a:ea typeface="+mj-ea"/>
        <a:cs typeface="+mj-cs"/>
        <a:sym typeface="Helvetica Neue"/>
      </a:defRPr>
    </a:lvl3pPr>
    <a:lvl4pPr indent="685800" latinLnBrk="0">
      <a:defRPr sz="1200">
        <a:latin typeface="+mj-lt"/>
        <a:ea typeface="+mj-ea"/>
        <a:cs typeface="+mj-cs"/>
        <a:sym typeface="Helvetica Neue"/>
      </a:defRPr>
    </a:lvl4pPr>
    <a:lvl5pPr indent="914400" latinLnBrk="0">
      <a:defRPr sz="1200">
        <a:latin typeface="+mj-lt"/>
        <a:ea typeface="+mj-ea"/>
        <a:cs typeface="+mj-cs"/>
        <a:sym typeface="Helvetica Neue"/>
      </a:defRPr>
    </a:lvl5pPr>
    <a:lvl6pPr indent="1143000" latinLnBrk="0">
      <a:defRPr sz="1200">
        <a:latin typeface="+mj-lt"/>
        <a:ea typeface="+mj-ea"/>
        <a:cs typeface="+mj-cs"/>
        <a:sym typeface="Helvetica Neue"/>
      </a:defRPr>
    </a:lvl6pPr>
    <a:lvl7pPr indent="1371600" latinLnBrk="0">
      <a:defRPr sz="1200">
        <a:latin typeface="+mj-lt"/>
        <a:ea typeface="+mj-ea"/>
        <a:cs typeface="+mj-cs"/>
        <a:sym typeface="Helvetica Neue"/>
      </a:defRPr>
    </a:lvl7pPr>
    <a:lvl8pPr indent="1600200" latinLnBrk="0">
      <a:defRPr sz="1200">
        <a:latin typeface="+mj-lt"/>
        <a:ea typeface="+mj-ea"/>
        <a:cs typeface="+mj-cs"/>
        <a:sym typeface="Helvetica Neue"/>
      </a:defRPr>
    </a:lvl8pPr>
    <a:lvl9pPr indent="1828800" latinLnBrk="0">
      <a:defRPr sz="1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Slide">
    <p:spTree>
      <p:nvGrpSpPr>
        <p:cNvPr id="1" name=""/>
        <p:cNvGrpSpPr/>
        <p:nvPr/>
      </p:nvGrpSpPr>
      <p:grpSpPr>
        <a:xfrm>
          <a:off x="0" y="0"/>
          <a:ext cx="0" cy="0"/>
          <a:chOff x="0" y="0"/>
          <a:chExt cx="0" cy="0"/>
        </a:xfrm>
      </p:grpSpPr>
      <p:sp>
        <p:nvSpPr>
          <p:cNvPr id="1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over Content">
    <p:spTree>
      <p:nvGrpSpPr>
        <p:cNvPr id="1" name=""/>
        <p:cNvGrpSpPr/>
        <p:nvPr/>
      </p:nvGrpSpPr>
      <p:grpSpPr>
        <a:xfrm>
          <a:off x="0" y="0"/>
          <a:ext cx="0" cy="0"/>
          <a:chOff x="0" y="0"/>
          <a:chExt cx="0" cy="0"/>
        </a:xfrm>
      </p:grpSpPr>
      <p:sp>
        <p:nvSpPr>
          <p:cNvPr id="88" name="Texte du titre"/>
          <p:cNvSpPr txBox="1"/>
          <p:nvPr>
            <p:ph type="title"/>
          </p:nvPr>
        </p:nvSpPr>
        <p:spPr>
          <a:xfrm>
            <a:off x="311759" y="744479"/>
            <a:ext cx="8519402" cy="2051642"/>
          </a:xfrm>
          <a:prstGeom prst="rect">
            <a:avLst/>
          </a:prstGeom>
        </p:spPr>
        <p:txBody>
          <a:bodyPr/>
          <a:lstStyle/>
          <a:p>
            <a:pPr/>
            <a:r>
              <a:t>Texte du titre</a:t>
            </a:r>
          </a:p>
        </p:txBody>
      </p:sp>
      <p:sp>
        <p:nvSpPr>
          <p:cNvPr id="89" name="Texte niveau 1…"/>
          <p:cNvSpPr txBox="1"/>
          <p:nvPr>
            <p:ph type="body" sz="quarter" idx="1"/>
          </p:nvPr>
        </p:nvSpPr>
        <p:spPr>
          <a:xfrm>
            <a:off x="457200" y="1203480"/>
            <a:ext cx="4015441" cy="678241"/>
          </a:xfrm>
          <a:prstGeom prst="rect">
            <a:avLst/>
          </a:prstGeom>
        </p:spPr>
        <p:txBody>
          <a:bodyPr>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90"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4 Content">
    <p:spTree>
      <p:nvGrpSpPr>
        <p:cNvPr id="1" name=""/>
        <p:cNvGrpSpPr/>
        <p:nvPr/>
      </p:nvGrpSpPr>
      <p:grpSpPr>
        <a:xfrm>
          <a:off x="0" y="0"/>
          <a:ext cx="0" cy="0"/>
          <a:chOff x="0" y="0"/>
          <a:chExt cx="0" cy="0"/>
        </a:xfrm>
      </p:grpSpPr>
      <p:sp>
        <p:nvSpPr>
          <p:cNvPr id="97" name="Texte du titre"/>
          <p:cNvSpPr txBox="1"/>
          <p:nvPr>
            <p:ph type="title"/>
          </p:nvPr>
        </p:nvSpPr>
        <p:spPr>
          <a:xfrm>
            <a:off x="311759" y="744479"/>
            <a:ext cx="8519402" cy="2051642"/>
          </a:xfrm>
          <a:prstGeom prst="rect">
            <a:avLst/>
          </a:prstGeom>
        </p:spPr>
        <p:txBody>
          <a:bodyPr/>
          <a:lstStyle/>
          <a:p>
            <a:pPr/>
            <a:r>
              <a:t>Texte du titre</a:t>
            </a:r>
          </a:p>
        </p:txBody>
      </p:sp>
      <p:sp>
        <p:nvSpPr>
          <p:cNvPr id="98" name="Texte niveau 1…"/>
          <p:cNvSpPr txBox="1"/>
          <p:nvPr>
            <p:ph type="body" sz="quarter" idx="1"/>
          </p:nvPr>
        </p:nvSpPr>
        <p:spPr>
          <a:xfrm>
            <a:off x="457200" y="1203480"/>
            <a:ext cx="1959481" cy="678241"/>
          </a:xfrm>
          <a:prstGeom prst="rect">
            <a:avLst/>
          </a:prstGeom>
        </p:spPr>
        <p:txBody>
          <a:bodyPr>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9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6 Content">
    <p:spTree>
      <p:nvGrpSpPr>
        <p:cNvPr id="1" name=""/>
        <p:cNvGrpSpPr/>
        <p:nvPr/>
      </p:nvGrpSpPr>
      <p:grpSpPr>
        <a:xfrm>
          <a:off x="0" y="0"/>
          <a:ext cx="0" cy="0"/>
          <a:chOff x="0" y="0"/>
          <a:chExt cx="0" cy="0"/>
        </a:xfrm>
      </p:grpSpPr>
      <p:sp>
        <p:nvSpPr>
          <p:cNvPr id="106" name="Texte du titre"/>
          <p:cNvSpPr txBox="1"/>
          <p:nvPr>
            <p:ph type="title"/>
          </p:nvPr>
        </p:nvSpPr>
        <p:spPr>
          <a:xfrm>
            <a:off x="311759" y="744479"/>
            <a:ext cx="8519402" cy="2051642"/>
          </a:xfrm>
          <a:prstGeom prst="rect">
            <a:avLst/>
          </a:prstGeom>
        </p:spPr>
        <p:txBody>
          <a:bodyPr/>
          <a:lstStyle/>
          <a:p>
            <a:pPr/>
            <a:r>
              <a:t>Texte du titre</a:t>
            </a:r>
          </a:p>
        </p:txBody>
      </p:sp>
      <p:sp>
        <p:nvSpPr>
          <p:cNvPr id="107" name="Texte niveau 1…"/>
          <p:cNvSpPr txBox="1"/>
          <p:nvPr>
            <p:ph type="body" sz="quarter" idx="1"/>
          </p:nvPr>
        </p:nvSpPr>
        <p:spPr>
          <a:xfrm>
            <a:off x="457200" y="1203480"/>
            <a:ext cx="1292761" cy="678241"/>
          </a:xfrm>
          <a:prstGeom prst="rect">
            <a:avLst/>
          </a:prstGeom>
        </p:spPr>
        <p:txBody>
          <a:bodyPr>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10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8" name="Texte du titre"/>
          <p:cNvSpPr txBox="1"/>
          <p:nvPr>
            <p:ph type="title"/>
          </p:nvPr>
        </p:nvSpPr>
        <p:spPr>
          <a:xfrm>
            <a:off x="311759" y="744479"/>
            <a:ext cx="8519402" cy="2051642"/>
          </a:xfrm>
          <a:prstGeom prst="rect">
            <a:avLst/>
          </a:prstGeom>
        </p:spPr>
        <p:txBody>
          <a:bodyPr/>
          <a:lstStyle/>
          <a:p>
            <a:pPr/>
            <a:r>
              <a:t>Texte du titre</a:t>
            </a:r>
          </a:p>
        </p:txBody>
      </p:sp>
      <p:sp>
        <p:nvSpPr>
          <p:cNvPr id="19" name="Texte niveau 1…"/>
          <p:cNvSpPr txBox="1"/>
          <p:nvPr>
            <p:ph type="body" sz="quarter" idx="1"/>
          </p:nvPr>
        </p:nvSpPr>
        <p:spPr>
          <a:xfrm>
            <a:off x="457200" y="1203480"/>
            <a:ext cx="4015441" cy="1422361"/>
          </a:xfrm>
          <a:prstGeom prst="rect">
            <a:avLst/>
          </a:prstGeom>
        </p:spPr>
        <p:txBody>
          <a:bodyPr anchor="ctr">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20"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p:spTree>
      <p:nvGrpSpPr>
        <p:cNvPr id="1" name=""/>
        <p:cNvGrpSpPr/>
        <p:nvPr/>
      </p:nvGrpSpPr>
      <p:grpSpPr>
        <a:xfrm>
          <a:off x="0" y="0"/>
          <a:ext cx="0" cy="0"/>
          <a:chOff x="0" y="0"/>
          <a:chExt cx="0" cy="0"/>
        </a:xfrm>
      </p:grpSpPr>
      <p:sp>
        <p:nvSpPr>
          <p:cNvPr id="27" name="Texte du titre"/>
          <p:cNvSpPr txBox="1"/>
          <p:nvPr>
            <p:ph type="title"/>
          </p:nvPr>
        </p:nvSpPr>
        <p:spPr>
          <a:xfrm>
            <a:off x="311759" y="744479"/>
            <a:ext cx="8519402" cy="2051642"/>
          </a:xfrm>
          <a:prstGeom prst="rect">
            <a:avLst/>
          </a:prstGeom>
        </p:spPr>
        <p:txBody>
          <a:bodyPr/>
          <a:lstStyle/>
          <a:p>
            <a:pPr/>
            <a:r>
              <a:t>Texte du titre</a:t>
            </a:r>
          </a:p>
        </p:txBody>
      </p:sp>
      <p:sp>
        <p:nvSpPr>
          <p:cNvPr id="28" name="Texte niveau 1…"/>
          <p:cNvSpPr txBox="1"/>
          <p:nvPr>
            <p:ph type="body" sz="quarter" idx="1"/>
          </p:nvPr>
        </p:nvSpPr>
        <p:spPr>
          <a:xfrm>
            <a:off x="457200" y="1203480"/>
            <a:ext cx="4015441" cy="1422361"/>
          </a:xfrm>
          <a:prstGeom prst="rect">
            <a:avLst/>
          </a:prstGeom>
        </p:spPr>
        <p:txBody>
          <a:bodyPr>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2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p:spTree>
      <p:nvGrpSpPr>
        <p:cNvPr id="1" name=""/>
        <p:cNvGrpSpPr/>
        <p:nvPr/>
      </p:nvGrpSpPr>
      <p:grpSpPr>
        <a:xfrm>
          <a:off x="0" y="0"/>
          <a:ext cx="0" cy="0"/>
          <a:chOff x="0" y="0"/>
          <a:chExt cx="0" cy="0"/>
        </a:xfrm>
      </p:grpSpPr>
      <p:sp>
        <p:nvSpPr>
          <p:cNvPr id="36" name="Texte du titre"/>
          <p:cNvSpPr txBox="1"/>
          <p:nvPr>
            <p:ph type="title"/>
          </p:nvPr>
        </p:nvSpPr>
        <p:spPr>
          <a:xfrm>
            <a:off x="311759" y="744479"/>
            <a:ext cx="8519402" cy="2051642"/>
          </a:xfrm>
          <a:prstGeom prst="rect">
            <a:avLst/>
          </a:prstGeom>
        </p:spPr>
        <p:txBody>
          <a:bodyPr/>
          <a:lstStyle/>
          <a:p>
            <a:pPr/>
            <a:r>
              <a:t>Texte du titre</a:t>
            </a:r>
          </a:p>
        </p:txBody>
      </p:sp>
      <p:sp>
        <p:nvSpPr>
          <p:cNvPr id="37" name="Texte niveau 1…"/>
          <p:cNvSpPr txBox="1"/>
          <p:nvPr>
            <p:ph type="body" sz="quarter" idx="1"/>
          </p:nvPr>
        </p:nvSpPr>
        <p:spPr>
          <a:xfrm>
            <a:off x="457200" y="1203480"/>
            <a:ext cx="1959481" cy="1422361"/>
          </a:xfrm>
          <a:prstGeom prst="rect">
            <a:avLst/>
          </a:prstGeom>
        </p:spPr>
        <p:txBody>
          <a:bodyPr>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3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45" name="Texte du titre"/>
          <p:cNvSpPr txBox="1"/>
          <p:nvPr>
            <p:ph type="title"/>
          </p:nvPr>
        </p:nvSpPr>
        <p:spPr>
          <a:xfrm>
            <a:off x="311759" y="744479"/>
            <a:ext cx="8519402" cy="2051642"/>
          </a:xfrm>
          <a:prstGeom prst="rect">
            <a:avLst/>
          </a:prstGeom>
        </p:spPr>
        <p:txBody>
          <a:bodyPr/>
          <a:lstStyle/>
          <a:p>
            <a:pPr/>
            <a:r>
              <a:t>Texte du titre</a:t>
            </a:r>
          </a:p>
        </p:txBody>
      </p:sp>
      <p:sp>
        <p:nvSpPr>
          <p:cNvPr id="46"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entered Text">
    <p:spTree>
      <p:nvGrpSpPr>
        <p:cNvPr id="1" name=""/>
        <p:cNvGrpSpPr/>
        <p:nvPr/>
      </p:nvGrpSpPr>
      <p:grpSpPr>
        <a:xfrm>
          <a:off x="0" y="0"/>
          <a:ext cx="0" cy="0"/>
          <a:chOff x="0" y="0"/>
          <a:chExt cx="0" cy="0"/>
        </a:xfrm>
      </p:grpSpPr>
      <p:sp>
        <p:nvSpPr>
          <p:cNvPr id="53" name="Texte niveau 1…"/>
          <p:cNvSpPr txBox="1"/>
          <p:nvPr>
            <p:ph type="body" idx="1"/>
          </p:nvPr>
        </p:nvSpPr>
        <p:spPr>
          <a:xfrm>
            <a:off x="311759" y="744479"/>
            <a:ext cx="8519402" cy="9511561"/>
          </a:xfrm>
          <a:prstGeom prst="rect">
            <a:avLst/>
          </a:prstGeom>
        </p:spPr>
        <p:txBody>
          <a:bodyPr anchor="ctr">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5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and Content">
    <p:spTree>
      <p:nvGrpSpPr>
        <p:cNvPr id="1" name=""/>
        <p:cNvGrpSpPr/>
        <p:nvPr/>
      </p:nvGrpSpPr>
      <p:grpSpPr>
        <a:xfrm>
          <a:off x="0" y="0"/>
          <a:ext cx="0" cy="0"/>
          <a:chOff x="0" y="0"/>
          <a:chExt cx="0" cy="0"/>
        </a:xfrm>
      </p:grpSpPr>
      <p:sp>
        <p:nvSpPr>
          <p:cNvPr id="61" name="Texte du titre"/>
          <p:cNvSpPr txBox="1"/>
          <p:nvPr>
            <p:ph type="title"/>
          </p:nvPr>
        </p:nvSpPr>
        <p:spPr>
          <a:xfrm>
            <a:off x="311759" y="744479"/>
            <a:ext cx="8519402" cy="2051642"/>
          </a:xfrm>
          <a:prstGeom prst="rect">
            <a:avLst/>
          </a:prstGeom>
        </p:spPr>
        <p:txBody>
          <a:bodyPr/>
          <a:lstStyle/>
          <a:p>
            <a:pPr/>
            <a:r>
              <a:t>Texte du titre</a:t>
            </a:r>
          </a:p>
        </p:txBody>
      </p:sp>
      <p:sp>
        <p:nvSpPr>
          <p:cNvPr id="62" name="Texte niveau 1…"/>
          <p:cNvSpPr txBox="1"/>
          <p:nvPr>
            <p:ph type="body" sz="quarter" idx="1"/>
          </p:nvPr>
        </p:nvSpPr>
        <p:spPr>
          <a:xfrm>
            <a:off x="457200" y="1203480"/>
            <a:ext cx="1959481" cy="678241"/>
          </a:xfrm>
          <a:prstGeom prst="rect">
            <a:avLst/>
          </a:prstGeom>
        </p:spPr>
        <p:txBody>
          <a:bodyPr>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6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and 2 Content">
    <p:spTree>
      <p:nvGrpSpPr>
        <p:cNvPr id="1" name=""/>
        <p:cNvGrpSpPr/>
        <p:nvPr/>
      </p:nvGrpSpPr>
      <p:grpSpPr>
        <a:xfrm>
          <a:off x="0" y="0"/>
          <a:ext cx="0" cy="0"/>
          <a:chOff x="0" y="0"/>
          <a:chExt cx="0" cy="0"/>
        </a:xfrm>
      </p:grpSpPr>
      <p:sp>
        <p:nvSpPr>
          <p:cNvPr id="70" name="Texte du titre"/>
          <p:cNvSpPr txBox="1"/>
          <p:nvPr>
            <p:ph type="title"/>
          </p:nvPr>
        </p:nvSpPr>
        <p:spPr>
          <a:xfrm>
            <a:off x="311759" y="744479"/>
            <a:ext cx="8519402" cy="2051642"/>
          </a:xfrm>
          <a:prstGeom prst="rect">
            <a:avLst/>
          </a:prstGeom>
        </p:spPr>
        <p:txBody>
          <a:bodyPr/>
          <a:lstStyle/>
          <a:p>
            <a:pPr/>
            <a:r>
              <a:t>Texte du titre</a:t>
            </a:r>
          </a:p>
        </p:txBody>
      </p:sp>
      <p:sp>
        <p:nvSpPr>
          <p:cNvPr id="71" name="Texte niveau 1…"/>
          <p:cNvSpPr txBox="1"/>
          <p:nvPr>
            <p:ph type="body" sz="quarter" idx="1"/>
          </p:nvPr>
        </p:nvSpPr>
        <p:spPr>
          <a:xfrm>
            <a:off x="457200" y="1203480"/>
            <a:ext cx="1959481" cy="1422361"/>
          </a:xfrm>
          <a:prstGeom prst="rect">
            <a:avLst/>
          </a:prstGeom>
        </p:spPr>
        <p:txBody>
          <a:bodyPr>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7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over Content">
    <p:spTree>
      <p:nvGrpSpPr>
        <p:cNvPr id="1" name=""/>
        <p:cNvGrpSpPr/>
        <p:nvPr/>
      </p:nvGrpSpPr>
      <p:grpSpPr>
        <a:xfrm>
          <a:off x="0" y="0"/>
          <a:ext cx="0" cy="0"/>
          <a:chOff x="0" y="0"/>
          <a:chExt cx="0" cy="0"/>
        </a:xfrm>
      </p:grpSpPr>
      <p:sp>
        <p:nvSpPr>
          <p:cNvPr id="79" name="Texte du titre"/>
          <p:cNvSpPr txBox="1"/>
          <p:nvPr>
            <p:ph type="title"/>
          </p:nvPr>
        </p:nvSpPr>
        <p:spPr>
          <a:xfrm>
            <a:off x="311759" y="744479"/>
            <a:ext cx="8519402" cy="2051642"/>
          </a:xfrm>
          <a:prstGeom prst="rect">
            <a:avLst/>
          </a:prstGeom>
        </p:spPr>
        <p:txBody>
          <a:bodyPr/>
          <a:lstStyle/>
          <a:p>
            <a:pPr/>
            <a:r>
              <a:t>Texte du titre</a:t>
            </a:r>
          </a:p>
        </p:txBody>
      </p:sp>
      <p:sp>
        <p:nvSpPr>
          <p:cNvPr id="80" name="Texte niveau 1…"/>
          <p:cNvSpPr txBox="1"/>
          <p:nvPr>
            <p:ph type="body" sz="quarter" idx="1"/>
          </p:nvPr>
        </p:nvSpPr>
        <p:spPr>
          <a:xfrm>
            <a:off x="457200" y="1203480"/>
            <a:ext cx="1959481" cy="678241"/>
          </a:xfrm>
          <a:prstGeom prst="rect">
            <a:avLst/>
          </a:prstGeom>
        </p:spPr>
        <p:txBody>
          <a:bodyPr>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8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exte du titre"/>
          <p:cNvSpPr txBox="1"/>
          <p:nvPr>
            <p:ph type="title"/>
          </p:nvPr>
        </p:nvSpPr>
        <p:spPr>
          <a:xfrm>
            <a:off x="457200" y="69056"/>
            <a:ext cx="8229600" cy="113109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Texte du titre</a:t>
            </a:r>
          </a:p>
        </p:txBody>
      </p:sp>
      <p:sp>
        <p:nvSpPr>
          <p:cNvPr id="3" name="Texte niveau 1…"/>
          <p:cNvSpPr txBox="1"/>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r>
              <a:t>Texte niveau 1</a:t>
            </a:r>
          </a:p>
          <a:p>
            <a:pPr lvl="1"/>
            <a:r>
              <a:t>Texte niveau 2</a:t>
            </a:r>
          </a:p>
          <a:p>
            <a:pPr lvl="2"/>
            <a:r>
              <a:t>Texte niveau 3</a:t>
            </a:r>
          </a:p>
          <a:p>
            <a:pPr lvl="3"/>
            <a:r>
              <a:t>Texte niveau 4</a:t>
            </a:r>
          </a:p>
          <a:p>
            <a:pPr lvl="4"/>
            <a:r>
              <a:t>Texte niveau 5</a:t>
            </a:r>
          </a:p>
        </p:txBody>
      </p:sp>
      <p:sp>
        <p:nvSpPr>
          <p:cNvPr id="4" name="Numéro de diapositive"/>
          <p:cNvSpPr txBox="1"/>
          <p:nvPr>
            <p:ph type="sldNum" sz="quarter" idx="2"/>
          </p:nvPr>
        </p:nvSpPr>
        <p:spPr>
          <a:xfrm>
            <a:off x="8683920" y="4629580"/>
            <a:ext cx="446974" cy="459401"/>
          </a:xfrm>
          <a:prstGeom prst="rect">
            <a:avLst/>
          </a:prstGeom>
          <a:ln w="12700">
            <a:miter lim="400000"/>
          </a:ln>
        </p:spPr>
        <p:txBody>
          <a:bodyPr wrap="none" lIns="89999" tIns="89999" rIns="89999" bIns="89999" anchor="ctr">
            <a:spAutoFit/>
          </a:body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1" strike="noStrike" sz="1800" u="none">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1" strike="noStrike" sz="1800" u="none">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1" strike="noStrike" sz="1800" u="none">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1" strike="noStrike" sz="1800" u="none">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1" strike="noStrike" sz="1800" u="none">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b="0" baseline="0" cap="none" i="0" spc="-1" strike="noStrike" sz="1800" u="none">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b="0" baseline="0" cap="none" i="0" spc="-1" strike="noStrike" sz="1800" u="none">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b="0" baseline="0" cap="none" i="0" spc="-1" strike="noStrike" sz="1800" u="none">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b="0" baseline="0" cap="none" i="0" spc="-1" strike="noStrike" sz="1800" u="none">
          <a:solidFill>
            <a:srgbClr val="000000"/>
          </a:solidFill>
          <a:uFillTx/>
          <a:latin typeface="Arial"/>
          <a:ea typeface="Arial"/>
          <a:cs typeface="Arial"/>
          <a:sym typeface="Arial"/>
        </a:defRPr>
      </a:lvl9pPr>
    </p:titleStyle>
    <p:bodyStyle>
      <a:lvl1pPr marL="431999" marR="0" indent="-323999" algn="l" defTabSz="914400" rtl="0" latinLnBrk="0">
        <a:lnSpc>
          <a:spcPct val="100000"/>
        </a:lnSpc>
        <a:spcBef>
          <a:spcPts val="1400"/>
        </a:spcBef>
        <a:spcAft>
          <a:spcPts val="0"/>
        </a:spcAft>
        <a:buClr>
          <a:srgbClr val="000000"/>
        </a:buClr>
        <a:buSzPct val="45000"/>
        <a:buFontTx/>
        <a:buChar char="●"/>
        <a:tabLst/>
        <a:defRPr b="0" baseline="0" cap="none" i="0" spc="-1" strike="noStrike" sz="1800" u="none">
          <a:solidFill>
            <a:srgbClr val="000000"/>
          </a:solidFill>
          <a:uFillTx/>
          <a:latin typeface="Arial"/>
          <a:ea typeface="Arial"/>
          <a:cs typeface="Arial"/>
          <a:sym typeface="Arial"/>
        </a:defRPr>
      </a:lvl1pPr>
      <a:lvl2pPr marL="0" marR="0" indent="539999" algn="l" defTabSz="914400" rtl="0" latinLnBrk="0">
        <a:lnSpc>
          <a:spcPct val="100000"/>
        </a:lnSpc>
        <a:spcBef>
          <a:spcPts val="1400"/>
        </a:spcBef>
        <a:spcAft>
          <a:spcPts val="0"/>
        </a:spcAft>
        <a:buClr>
          <a:srgbClr val="000000"/>
        </a:buClr>
        <a:buSzTx/>
        <a:buFont typeface="Wingdings"/>
        <a:buNone/>
        <a:tabLst/>
        <a:defRPr b="0" baseline="0" cap="none" i="0" spc="-1" strike="noStrike" sz="1800" u="none">
          <a:solidFill>
            <a:srgbClr val="000000"/>
          </a:solidFill>
          <a:uFillTx/>
          <a:latin typeface="Arial"/>
          <a:ea typeface="Arial"/>
          <a:cs typeface="Arial"/>
          <a:sym typeface="Arial"/>
        </a:defRPr>
      </a:lvl2pPr>
      <a:lvl3pPr marL="0" marR="0" indent="1007999" algn="l" defTabSz="914400" rtl="0" latinLnBrk="0">
        <a:lnSpc>
          <a:spcPct val="100000"/>
        </a:lnSpc>
        <a:spcBef>
          <a:spcPts val="1400"/>
        </a:spcBef>
        <a:spcAft>
          <a:spcPts val="0"/>
        </a:spcAft>
        <a:buClr>
          <a:srgbClr val="000000"/>
        </a:buClr>
        <a:buSzTx/>
        <a:buFont typeface="Wingdings"/>
        <a:buNone/>
        <a:tabLst/>
        <a:defRPr b="0" baseline="0" cap="none" i="0" spc="-1" strike="noStrike" sz="1800" u="none">
          <a:solidFill>
            <a:srgbClr val="000000"/>
          </a:solidFill>
          <a:uFillTx/>
          <a:latin typeface="Arial"/>
          <a:ea typeface="Arial"/>
          <a:cs typeface="Arial"/>
          <a:sym typeface="Arial"/>
        </a:defRPr>
      </a:lvl3pPr>
      <a:lvl4pPr marL="0" marR="0" indent="1511999" algn="l" defTabSz="914400" rtl="0" latinLnBrk="0">
        <a:lnSpc>
          <a:spcPct val="100000"/>
        </a:lnSpc>
        <a:spcBef>
          <a:spcPts val="1400"/>
        </a:spcBef>
        <a:spcAft>
          <a:spcPts val="0"/>
        </a:spcAft>
        <a:buClr>
          <a:srgbClr val="000000"/>
        </a:buClr>
        <a:buSzTx/>
        <a:buFont typeface="Wingdings"/>
        <a:buNone/>
        <a:tabLst/>
        <a:defRPr b="0" baseline="0" cap="none" i="0" spc="-1" strike="noStrike" sz="1800" u="none">
          <a:solidFill>
            <a:srgbClr val="000000"/>
          </a:solidFill>
          <a:uFillTx/>
          <a:latin typeface="Arial"/>
          <a:ea typeface="Arial"/>
          <a:cs typeface="Arial"/>
          <a:sym typeface="Arial"/>
        </a:defRPr>
      </a:lvl4pPr>
      <a:lvl5pPr marL="0" marR="0" indent="1943999" algn="l" defTabSz="914400" rtl="0" latinLnBrk="0">
        <a:lnSpc>
          <a:spcPct val="100000"/>
        </a:lnSpc>
        <a:spcBef>
          <a:spcPts val="1400"/>
        </a:spcBef>
        <a:spcAft>
          <a:spcPts val="0"/>
        </a:spcAft>
        <a:buClr>
          <a:srgbClr val="000000"/>
        </a:buClr>
        <a:buSzTx/>
        <a:buFont typeface="Wingdings"/>
        <a:buNone/>
        <a:tabLst/>
        <a:defRPr b="0" baseline="0" cap="none" i="0" spc="-1" strike="noStrike" sz="1800" u="none">
          <a:solidFill>
            <a:srgbClr val="000000"/>
          </a:solidFill>
          <a:uFillTx/>
          <a:latin typeface="Arial"/>
          <a:ea typeface="Arial"/>
          <a:cs typeface="Arial"/>
          <a:sym typeface="Arial"/>
        </a:defRPr>
      </a:lvl5pPr>
      <a:lvl6pPr marL="0" marR="0" indent="0" algn="l" defTabSz="914400" rtl="0" latinLnBrk="0">
        <a:lnSpc>
          <a:spcPct val="100000"/>
        </a:lnSpc>
        <a:spcBef>
          <a:spcPts val="1400"/>
        </a:spcBef>
        <a:spcAft>
          <a:spcPts val="0"/>
        </a:spcAft>
        <a:buClr>
          <a:srgbClr val="000000"/>
        </a:buClr>
        <a:buSzTx/>
        <a:buFont typeface="Wingdings"/>
        <a:buNone/>
        <a:tabLst/>
        <a:defRPr b="0" baseline="0" cap="none" i="0" spc="-1" strike="noStrike" sz="1800" u="none">
          <a:solidFill>
            <a:srgbClr val="000000"/>
          </a:solidFill>
          <a:uFillTx/>
          <a:latin typeface="Arial"/>
          <a:ea typeface="Arial"/>
          <a:cs typeface="Arial"/>
          <a:sym typeface="Arial"/>
        </a:defRPr>
      </a:lvl6pPr>
      <a:lvl7pPr marL="0" marR="0" indent="0" algn="l" defTabSz="914400" rtl="0" latinLnBrk="0">
        <a:lnSpc>
          <a:spcPct val="100000"/>
        </a:lnSpc>
        <a:spcBef>
          <a:spcPts val="1400"/>
        </a:spcBef>
        <a:spcAft>
          <a:spcPts val="0"/>
        </a:spcAft>
        <a:buClr>
          <a:srgbClr val="000000"/>
        </a:buClr>
        <a:buSzTx/>
        <a:buFont typeface="Wingdings"/>
        <a:buNone/>
        <a:tabLst/>
        <a:defRPr b="0" baseline="0" cap="none" i="0" spc="-1" strike="noStrike" sz="1800" u="none">
          <a:solidFill>
            <a:srgbClr val="000000"/>
          </a:solidFill>
          <a:uFillTx/>
          <a:latin typeface="Arial"/>
          <a:ea typeface="Arial"/>
          <a:cs typeface="Arial"/>
          <a:sym typeface="Arial"/>
        </a:defRPr>
      </a:lvl7pPr>
      <a:lvl8pPr marL="0" marR="0" indent="0" algn="l" defTabSz="914400" rtl="0" latinLnBrk="0">
        <a:lnSpc>
          <a:spcPct val="100000"/>
        </a:lnSpc>
        <a:spcBef>
          <a:spcPts val="1400"/>
        </a:spcBef>
        <a:spcAft>
          <a:spcPts val="0"/>
        </a:spcAft>
        <a:buClr>
          <a:srgbClr val="000000"/>
        </a:buClr>
        <a:buSzTx/>
        <a:buFont typeface="Wingdings"/>
        <a:buNone/>
        <a:tabLst/>
        <a:defRPr b="0" baseline="0" cap="none" i="0" spc="-1" strike="noStrike" sz="1800" u="none">
          <a:solidFill>
            <a:srgbClr val="000000"/>
          </a:solidFill>
          <a:uFillTx/>
          <a:latin typeface="Arial"/>
          <a:ea typeface="Arial"/>
          <a:cs typeface="Arial"/>
          <a:sym typeface="Arial"/>
        </a:defRPr>
      </a:lvl8pPr>
      <a:lvl9pPr marL="0" marR="0" indent="0" algn="l" defTabSz="914400" rtl="0" latinLnBrk="0">
        <a:lnSpc>
          <a:spcPct val="100000"/>
        </a:lnSpc>
        <a:spcBef>
          <a:spcPts val="1400"/>
        </a:spcBef>
        <a:spcAft>
          <a:spcPts val="0"/>
        </a:spcAft>
        <a:buClr>
          <a:srgbClr val="000000"/>
        </a:buClr>
        <a:buSzTx/>
        <a:buFont typeface="Wingdings"/>
        <a:buNone/>
        <a:tabLst/>
        <a:defRPr b="0" baseline="0" cap="none" i="0" spc="-1" strike="noStrike" sz="1800" u="none">
          <a:solidFill>
            <a:srgbClr val="000000"/>
          </a:solidFill>
          <a:uFillTx/>
          <a:latin typeface="Arial"/>
          <a:ea typeface="Arial"/>
          <a:cs typeface="Arial"/>
          <a:sym typeface="Arial"/>
        </a:defRPr>
      </a:lvl9pPr>
    </p:bodyStyle>
    <p:other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1pPr>
      <a:lvl2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2pPr>
      <a:lvl3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3pPr>
      <a:lvl4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4pPr>
      <a:lvl5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5pPr>
      <a:lvl6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6pPr>
      <a:lvl7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7pPr>
      <a:lvl8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8pPr>
      <a:lvl9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15.png"/><Relationship Id="rId4" Type="http://schemas.openxmlformats.org/officeDocument/2006/relationships/image" Target="../media/image1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BF2E7"/>
        </a:solidFill>
      </p:bgPr>
    </p:bg>
    <p:spTree>
      <p:nvGrpSpPr>
        <p:cNvPr id="1" name=""/>
        <p:cNvGrpSpPr/>
        <p:nvPr/>
      </p:nvGrpSpPr>
      <p:grpSpPr>
        <a:xfrm>
          <a:off x="0" y="0"/>
          <a:ext cx="0" cy="0"/>
          <a:chOff x="0" y="0"/>
          <a:chExt cx="0" cy="0"/>
        </a:xfrm>
      </p:grpSpPr>
      <p:sp>
        <p:nvSpPr>
          <p:cNvPr id="117" name="Google Shape;54;p13"/>
          <p:cNvSpPr txBox="1"/>
          <p:nvPr/>
        </p:nvSpPr>
        <p:spPr>
          <a:xfrm>
            <a:off x="2392919" y="1538999"/>
            <a:ext cx="4221002" cy="2186601"/>
          </a:xfrm>
          <a:prstGeom prst="rect">
            <a:avLst/>
          </a:prstGeom>
          <a:ln w="12700">
            <a:miter lim="400000"/>
          </a:ln>
          <a:extLst>
            <a:ext uri="{C572A759-6A51-4108-AA02-DFA0A04FC94B}">
              <ma14:wrappingTextBoxFlag xmlns:ma14="http://schemas.microsoft.com/office/mac/drawingml/2011/main" val="1"/>
            </a:ext>
          </a:extLst>
        </p:spPr>
        <p:txBody>
          <a:bodyPr lIns="89999" tIns="89999" rIns="89999" bIns="89999">
            <a:spAutoFit/>
          </a:bodyPr>
          <a:lstStyle/>
          <a:p>
            <a:pPr algn="ctr">
              <a:defRPr spc="-1" sz="3500">
                <a:latin typeface="Montserrat"/>
                <a:ea typeface="Montserrat"/>
                <a:cs typeface="Montserrat"/>
                <a:sym typeface="Montserrat"/>
              </a:defRPr>
            </a:pPr>
            <a:r>
              <a:t>PRÉSENTATION</a:t>
            </a:r>
            <a:br/>
            <a:br/>
            <a:r>
              <a:rPr b="1" sz="3100"/>
              <a:t>Menu Maker by Qwenta</a:t>
            </a:r>
          </a:p>
        </p:txBody>
      </p:sp>
      <p:sp>
        <p:nvSpPr>
          <p:cNvPr id="118" name="Google Shape;55;p13"/>
          <p:cNvSpPr txBox="1"/>
          <p:nvPr/>
        </p:nvSpPr>
        <p:spPr>
          <a:xfrm>
            <a:off x="115199" y="119879"/>
            <a:ext cx="2383562" cy="637201"/>
          </a:xfrm>
          <a:prstGeom prst="rect">
            <a:avLst/>
          </a:prstGeom>
          <a:ln w="12700">
            <a:miter lim="400000"/>
          </a:ln>
          <a:extLst>
            <a:ext uri="{C572A759-6A51-4108-AA02-DFA0A04FC94B}">
              <ma14:wrappingTextBoxFlag xmlns:ma14="http://schemas.microsoft.com/office/mac/drawingml/2011/main" val="1"/>
            </a:ext>
          </a:extLst>
        </p:spPr>
        <p:txBody>
          <a:bodyPr lIns="89999" tIns="89999" rIns="89999" bIns="89999">
            <a:spAutoFit/>
          </a:bodyPr>
          <a:lstStyle/>
          <a:p>
            <a:pPr>
              <a:defRPr spc="-1" sz="1500">
                <a:latin typeface="Montserrat"/>
                <a:ea typeface="Montserrat"/>
                <a:cs typeface="Montserrat"/>
                <a:sym typeface="Montserrat"/>
              </a:defRPr>
            </a:pPr>
            <a:r>
              <a:t>AFKIR Amir</a:t>
            </a:r>
            <a:br/>
            <a:r>
              <a:t>Date 07/05/2025</a:t>
            </a:r>
          </a:p>
        </p:txBody>
      </p:sp>
      <p:pic>
        <p:nvPicPr>
          <p:cNvPr id="119" name="Google Shape;56;p13" descr="Google Shape;56;p13"/>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120" name="PlaceHolder 1"/>
          <p:cNvSpPr txBox="1"/>
          <p:nvPr>
            <p:ph type="sldNum" sz="quarter" idx="4294967295"/>
          </p:nvPr>
        </p:nvSpPr>
        <p:spPr>
          <a:xfrm>
            <a:off x="8754480" y="4701507"/>
            <a:ext cx="263205"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PlaceHolder 1"/>
          <p:cNvSpPr txBox="1"/>
          <p:nvPr>
            <p:ph type="title"/>
          </p:nvPr>
        </p:nvSpPr>
        <p:spPr>
          <a:xfrm>
            <a:off x="311759" y="444960"/>
            <a:ext cx="8519402" cy="571680"/>
          </a:xfrm>
          <a:prstGeom prst="rect">
            <a:avLst/>
          </a:prstGeom>
        </p:spPr>
        <p:txBody>
          <a:bodyPr lIns="91439" tIns="91439" rIns="91439" bIns="91439" anchor="t"/>
          <a:lstStyle>
            <a:lvl1pPr defTabSz="475560">
              <a:lnSpc>
                <a:spcPct val="115000"/>
              </a:lnSpc>
              <a:defRPr spc="-100" sz="1000">
                <a:latin typeface="Montserrat"/>
                <a:ea typeface="Montserrat"/>
                <a:cs typeface="Montserrat"/>
                <a:sym typeface="Montserrat"/>
              </a:defRPr>
            </a:lvl1pPr>
          </a:lstStyle>
          <a:p>
            <a:pPr/>
            <a:r>
              <a:t>Aperçu de la maquette</a:t>
            </a:r>
          </a:p>
        </p:txBody>
      </p:sp>
      <p:sp>
        <p:nvSpPr>
          <p:cNvPr id="182" name="Google Shape;78;p 4"/>
          <p:cNvSpPr/>
          <p:nvPr/>
        </p:nvSpPr>
        <p:spPr>
          <a:xfrm>
            <a:off x="-4680" y="-1"/>
            <a:ext cx="9152640" cy="238682"/>
          </a:xfrm>
          <a:prstGeom prst="rect">
            <a:avLst/>
          </a:prstGeom>
          <a:solidFill>
            <a:srgbClr val="FBF2E7"/>
          </a:solidFill>
          <a:ln w="3175">
            <a:solidFill>
              <a:srgbClr val="F7EDDE"/>
            </a:solidFill>
          </a:ln>
        </p:spPr>
        <p:txBody>
          <a:bodyPr lIns="0" tIns="0" rIns="0" bIns="0" anchor="ctr"/>
          <a:lstStyle/>
          <a:p>
            <a:pPr>
              <a:defRPr spc="-1" sz="1400">
                <a:latin typeface="Arial"/>
                <a:ea typeface="Arial"/>
                <a:cs typeface="Arial"/>
                <a:sym typeface="Arial"/>
              </a:defRPr>
            </a:pPr>
          </a:p>
        </p:txBody>
      </p:sp>
      <p:pic>
        <p:nvPicPr>
          <p:cNvPr id="183" name="Google Shape;79;p 4" descr="Google Shape;79;p 4"/>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184" name="PlaceHolder 2"/>
          <p:cNvSpPr txBox="1"/>
          <p:nvPr>
            <p:ph type="sldNum" sz="quarter" idx="4294967295"/>
          </p:nvPr>
        </p:nvSpPr>
        <p:spPr>
          <a:xfrm>
            <a:off x="8754480" y="4701507"/>
            <a:ext cx="333710"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grpSp>
        <p:nvGrpSpPr>
          <p:cNvPr id="187" name="Galerie d’images"/>
          <p:cNvGrpSpPr/>
          <p:nvPr/>
        </p:nvGrpSpPr>
        <p:grpSpPr>
          <a:xfrm>
            <a:off x="2035910" y="761955"/>
            <a:ext cx="5072180" cy="4107411"/>
            <a:chOff x="0" y="0"/>
            <a:chExt cx="5072179" cy="4107410"/>
          </a:xfrm>
        </p:grpSpPr>
        <p:pic>
          <p:nvPicPr>
            <p:cNvPr id="185" name="Capture d’écran 2025-04-28 à 13.58.17.png" descr="Capture d’écran 2025-04-28 à 13.58.17.png"/>
            <p:cNvPicPr>
              <a:picLocks noChangeAspect="1"/>
            </p:cNvPicPr>
            <p:nvPr/>
          </p:nvPicPr>
          <p:blipFill>
            <a:blip r:embed="rId3">
              <a:extLst/>
            </a:blip>
            <a:srcRect l="130" t="0" r="130" b="0"/>
            <a:stretch>
              <a:fillRect/>
            </a:stretch>
          </p:blipFill>
          <p:spPr>
            <a:xfrm>
              <a:off x="0" y="0"/>
              <a:ext cx="5072180" cy="3619589"/>
            </a:xfrm>
            <a:prstGeom prst="rect">
              <a:avLst/>
            </a:prstGeom>
            <a:ln w="12700" cap="flat">
              <a:noFill/>
              <a:miter lim="400000"/>
            </a:ln>
            <a:effectLst/>
          </p:spPr>
        </p:pic>
        <p:sp>
          <p:nvSpPr>
            <p:cNvPr id="186" name="Personnaliser votre style"/>
            <p:cNvSpPr/>
            <p:nvPr/>
          </p:nvSpPr>
          <p:spPr>
            <a:xfrm>
              <a:off x="0" y="3695788"/>
              <a:ext cx="5072180" cy="411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a:latin typeface="Arial"/>
                  <a:ea typeface="Arial"/>
                  <a:cs typeface="Arial"/>
                  <a:sym typeface="Arial"/>
                </a:defRPr>
              </a:lvl1pPr>
            </a:lstStyle>
            <a:p>
              <a:pPr/>
              <a:r>
                <a:t>Personnaliser votre style</a:t>
              </a:r>
            </a:p>
          </p:txBody>
        </p:sp>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PlaceHolder 1"/>
          <p:cNvSpPr txBox="1"/>
          <p:nvPr>
            <p:ph type="title"/>
          </p:nvPr>
        </p:nvSpPr>
        <p:spPr>
          <a:xfrm>
            <a:off x="311759" y="444960"/>
            <a:ext cx="8519402" cy="571680"/>
          </a:xfrm>
          <a:prstGeom prst="rect">
            <a:avLst/>
          </a:prstGeom>
        </p:spPr>
        <p:txBody>
          <a:bodyPr lIns="91439" tIns="91439" rIns="91439" bIns="91439" anchor="t"/>
          <a:lstStyle>
            <a:lvl1pPr defTabSz="475560">
              <a:lnSpc>
                <a:spcPct val="115000"/>
              </a:lnSpc>
              <a:defRPr spc="-100" sz="1000">
                <a:latin typeface="Montserrat"/>
                <a:ea typeface="Montserrat"/>
                <a:cs typeface="Montserrat"/>
                <a:sym typeface="Montserrat"/>
              </a:defRPr>
            </a:lvl1pPr>
          </a:lstStyle>
          <a:p>
            <a:pPr/>
            <a:r>
              <a:t>Aperçu de la maquette</a:t>
            </a:r>
          </a:p>
        </p:txBody>
      </p:sp>
      <p:sp>
        <p:nvSpPr>
          <p:cNvPr id="190" name="Google Shape;78;p 3"/>
          <p:cNvSpPr/>
          <p:nvPr/>
        </p:nvSpPr>
        <p:spPr>
          <a:xfrm>
            <a:off x="-4680" y="-1"/>
            <a:ext cx="9152640" cy="238682"/>
          </a:xfrm>
          <a:prstGeom prst="rect">
            <a:avLst/>
          </a:prstGeom>
          <a:solidFill>
            <a:srgbClr val="FBF2E7"/>
          </a:solidFill>
          <a:ln w="3175">
            <a:solidFill>
              <a:srgbClr val="F7EDDE"/>
            </a:solidFill>
          </a:ln>
        </p:spPr>
        <p:txBody>
          <a:bodyPr lIns="0" tIns="0" rIns="0" bIns="0" anchor="ctr"/>
          <a:lstStyle/>
          <a:p>
            <a:pPr>
              <a:defRPr spc="-1" sz="1400">
                <a:latin typeface="Arial"/>
                <a:ea typeface="Arial"/>
                <a:cs typeface="Arial"/>
                <a:sym typeface="Arial"/>
              </a:defRPr>
            </a:pPr>
          </a:p>
        </p:txBody>
      </p:sp>
      <p:pic>
        <p:nvPicPr>
          <p:cNvPr id="191" name="Google Shape;79;p 3" descr="Google Shape;79;p 3"/>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192" name="PlaceHolder 2"/>
          <p:cNvSpPr txBox="1"/>
          <p:nvPr>
            <p:ph type="sldNum" sz="quarter" idx="4294967295"/>
          </p:nvPr>
        </p:nvSpPr>
        <p:spPr>
          <a:xfrm>
            <a:off x="8754480" y="4701507"/>
            <a:ext cx="324284"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grpSp>
        <p:nvGrpSpPr>
          <p:cNvPr id="195" name="Galerie d’images"/>
          <p:cNvGrpSpPr/>
          <p:nvPr/>
        </p:nvGrpSpPr>
        <p:grpSpPr>
          <a:xfrm>
            <a:off x="2035910" y="761955"/>
            <a:ext cx="5072180" cy="4107411"/>
            <a:chOff x="0" y="0"/>
            <a:chExt cx="5072179" cy="4107410"/>
          </a:xfrm>
        </p:grpSpPr>
        <p:pic>
          <p:nvPicPr>
            <p:cNvPr id="193" name="Capture d’écran 2025-04-28 à 13.58.38.png" descr="Capture d’écran 2025-04-28 à 13.58.38.png"/>
            <p:cNvPicPr>
              <a:picLocks noChangeAspect="1"/>
            </p:cNvPicPr>
            <p:nvPr/>
          </p:nvPicPr>
          <p:blipFill>
            <a:blip r:embed="rId3">
              <a:extLst/>
            </a:blip>
            <a:srcRect l="191" t="0" r="191" b="0"/>
            <a:stretch>
              <a:fillRect/>
            </a:stretch>
          </p:blipFill>
          <p:spPr>
            <a:xfrm>
              <a:off x="0" y="0"/>
              <a:ext cx="5072180" cy="3619589"/>
            </a:xfrm>
            <a:prstGeom prst="rect">
              <a:avLst/>
            </a:prstGeom>
            <a:ln w="12700" cap="flat">
              <a:noFill/>
              <a:miter lim="400000"/>
            </a:ln>
            <a:effectLst/>
          </p:spPr>
        </p:pic>
        <p:sp>
          <p:nvSpPr>
            <p:cNvPr id="194" name="Personnaliser votre style"/>
            <p:cNvSpPr/>
            <p:nvPr/>
          </p:nvSpPr>
          <p:spPr>
            <a:xfrm>
              <a:off x="0" y="3695788"/>
              <a:ext cx="5072180" cy="411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a:latin typeface="Arial"/>
                  <a:ea typeface="Arial"/>
                  <a:cs typeface="Arial"/>
                  <a:sym typeface="Arial"/>
                </a:defRPr>
              </a:lvl1pPr>
            </a:lstStyle>
            <a:p>
              <a:pPr/>
              <a:r>
                <a:t>Personnaliser votre style</a:t>
              </a: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PlaceHolder 1"/>
          <p:cNvSpPr txBox="1"/>
          <p:nvPr>
            <p:ph type="title"/>
          </p:nvPr>
        </p:nvSpPr>
        <p:spPr>
          <a:xfrm>
            <a:off x="311759" y="444960"/>
            <a:ext cx="8519402" cy="571680"/>
          </a:xfrm>
          <a:prstGeom prst="rect">
            <a:avLst/>
          </a:prstGeom>
        </p:spPr>
        <p:txBody>
          <a:bodyPr lIns="91439" tIns="91439" rIns="91439" bIns="91439" anchor="t"/>
          <a:lstStyle>
            <a:lvl1pPr defTabSz="475560">
              <a:lnSpc>
                <a:spcPct val="115000"/>
              </a:lnSpc>
              <a:defRPr spc="-100" sz="1000">
                <a:latin typeface="Montserrat"/>
                <a:ea typeface="Montserrat"/>
                <a:cs typeface="Montserrat"/>
                <a:sym typeface="Montserrat"/>
              </a:defRPr>
            </a:lvl1pPr>
          </a:lstStyle>
          <a:p>
            <a:pPr/>
            <a:r>
              <a:t>Aperçu de la maquette</a:t>
            </a:r>
          </a:p>
        </p:txBody>
      </p:sp>
      <p:sp>
        <p:nvSpPr>
          <p:cNvPr id="198" name="Google Shape;78;p 2"/>
          <p:cNvSpPr/>
          <p:nvPr/>
        </p:nvSpPr>
        <p:spPr>
          <a:xfrm>
            <a:off x="-4680" y="-1"/>
            <a:ext cx="9152640" cy="238682"/>
          </a:xfrm>
          <a:prstGeom prst="rect">
            <a:avLst/>
          </a:prstGeom>
          <a:solidFill>
            <a:srgbClr val="FBF2E7"/>
          </a:solidFill>
          <a:ln w="3175">
            <a:solidFill>
              <a:srgbClr val="F7EDDE"/>
            </a:solidFill>
          </a:ln>
        </p:spPr>
        <p:txBody>
          <a:bodyPr lIns="0" tIns="0" rIns="0" bIns="0" anchor="ctr"/>
          <a:lstStyle/>
          <a:p>
            <a:pPr>
              <a:defRPr spc="-1" sz="1400">
                <a:latin typeface="Arial"/>
                <a:ea typeface="Arial"/>
                <a:cs typeface="Arial"/>
                <a:sym typeface="Arial"/>
              </a:defRPr>
            </a:pPr>
          </a:p>
        </p:txBody>
      </p:sp>
      <p:pic>
        <p:nvPicPr>
          <p:cNvPr id="199" name="Google Shape;79;p 2" descr="Google Shape;79;p 2"/>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200" name="PlaceHolder 2"/>
          <p:cNvSpPr txBox="1"/>
          <p:nvPr>
            <p:ph type="sldNum" sz="quarter" idx="4294967295"/>
          </p:nvPr>
        </p:nvSpPr>
        <p:spPr>
          <a:xfrm>
            <a:off x="8754480" y="4701507"/>
            <a:ext cx="333710"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grpSp>
        <p:nvGrpSpPr>
          <p:cNvPr id="203" name="Galerie d’images"/>
          <p:cNvGrpSpPr/>
          <p:nvPr/>
        </p:nvGrpSpPr>
        <p:grpSpPr>
          <a:xfrm>
            <a:off x="2035910" y="761955"/>
            <a:ext cx="5072180" cy="4107411"/>
            <a:chOff x="0" y="0"/>
            <a:chExt cx="5072179" cy="4107410"/>
          </a:xfrm>
        </p:grpSpPr>
        <p:pic>
          <p:nvPicPr>
            <p:cNvPr id="201" name="Capture d’écran 2025-04-28 à 13.59.04.png" descr="Capture d’écran 2025-04-28 à 13.59.04.png"/>
            <p:cNvPicPr>
              <a:picLocks noChangeAspect="1"/>
            </p:cNvPicPr>
            <p:nvPr/>
          </p:nvPicPr>
          <p:blipFill>
            <a:blip r:embed="rId3">
              <a:extLst/>
            </a:blip>
            <a:srcRect l="0" t="26" r="0" b="26"/>
            <a:stretch>
              <a:fillRect/>
            </a:stretch>
          </p:blipFill>
          <p:spPr>
            <a:xfrm>
              <a:off x="0" y="0"/>
              <a:ext cx="5072180" cy="3619589"/>
            </a:xfrm>
            <a:prstGeom prst="rect">
              <a:avLst/>
            </a:prstGeom>
            <a:ln w="12700" cap="flat">
              <a:noFill/>
              <a:miter lim="400000"/>
            </a:ln>
            <a:effectLst/>
          </p:spPr>
        </p:pic>
        <p:sp>
          <p:nvSpPr>
            <p:cNvPr id="202" name="Partager votre menu"/>
            <p:cNvSpPr/>
            <p:nvPr/>
          </p:nvSpPr>
          <p:spPr>
            <a:xfrm>
              <a:off x="0" y="3695788"/>
              <a:ext cx="5072180" cy="411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a:latin typeface="Arial"/>
                  <a:ea typeface="Arial"/>
                  <a:cs typeface="Arial"/>
                  <a:sym typeface="Arial"/>
                </a:defRPr>
              </a:lvl1pPr>
            </a:lstStyle>
            <a:p>
              <a:pPr/>
              <a:r>
                <a:t>Partager votre menu</a:t>
              </a: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PlaceHolder 1"/>
          <p:cNvSpPr txBox="1"/>
          <p:nvPr>
            <p:ph type="body" sz="quarter" idx="1"/>
          </p:nvPr>
        </p:nvSpPr>
        <p:spPr>
          <a:xfrm>
            <a:off x="312119" y="1122119"/>
            <a:ext cx="8519402" cy="947881"/>
          </a:xfrm>
          <a:prstGeom prst="rect">
            <a:avLst/>
          </a:prstGeom>
        </p:spPr>
        <p:txBody>
          <a:bodyPr lIns="91439" tIns="91439" rIns="91439" bIns="91439"/>
          <a:lstStyle/>
          <a:p>
            <a:pPr marL="0" indent="388799" defTabSz="822959">
              <a:lnSpc>
                <a:spcPct val="115000"/>
              </a:lnSpc>
              <a:spcBef>
                <a:spcPts val="1200"/>
              </a:spcBef>
              <a:buSzTx/>
              <a:buFont typeface="Wingdings"/>
              <a:buNone/>
              <a:defRPr spc="0" sz="1350"/>
            </a:pPr>
          </a:p>
          <a:p>
            <a:pPr marL="0" indent="388799" defTabSz="411479">
              <a:spcBef>
                <a:spcPts val="900"/>
              </a:spcBef>
              <a:buSzTx/>
              <a:buFont typeface="Wingdings"/>
              <a:buNone/>
              <a:defRPr b="1" spc="-90" sz="1350">
                <a:latin typeface="Montserrat"/>
                <a:ea typeface="Montserrat"/>
                <a:cs typeface="Montserrat"/>
                <a:sym typeface="Montserrat"/>
              </a:defRPr>
            </a:pPr>
            <a:r>
              <a:t>Méthode Agile :</a:t>
            </a:r>
            <a:br/>
            <a:r>
              <a:rPr b="0"/>
              <a:t>Approche itérative et flexible centrée sur l'amélioration continue du produit à chaque étape.</a:t>
            </a:r>
          </a:p>
        </p:txBody>
      </p:sp>
      <p:sp>
        <p:nvSpPr>
          <p:cNvPr id="206" name="Google Shape;86;p17"/>
          <p:cNvSpPr/>
          <p:nvPr/>
        </p:nvSpPr>
        <p:spPr>
          <a:xfrm>
            <a:off x="-4680" y="-1"/>
            <a:ext cx="9152640" cy="238682"/>
          </a:xfrm>
          <a:prstGeom prst="rect">
            <a:avLst/>
          </a:prstGeom>
          <a:solidFill>
            <a:srgbClr val="FBF2E7"/>
          </a:solidFill>
          <a:ln w="3175">
            <a:solidFill>
              <a:srgbClr val="F7EDDE"/>
            </a:solidFill>
          </a:ln>
        </p:spPr>
        <p:txBody>
          <a:bodyPr lIns="0" tIns="0" rIns="0" bIns="0" anchor="ctr"/>
          <a:lstStyle/>
          <a:p>
            <a:pPr algn="ctr">
              <a:defRPr spc="-1" sz="1400">
                <a:latin typeface="Arial"/>
                <a:ea typeface="Arial"/>
                <a:cs typeface="Arial"/>
                <a:sym typeface="Arial"/>
              </a:defRPr>
            </a:pPr>
          </a:p>
        </p:txBody>
      </p:sp>
      <p:pic>
        <p:nvPicPr>
          <p:cNvPr id="207" name="Google Shape;87;p17" descr="Google Shape;87;p17"/>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208" name="PlaceHolder 2"/>
          <p:cNvSpPr txBox="1"/>
          <p:nvPr>
            <p:ph type="sldNum" sz="quarter" idx="4294967295"/>
          </p:nvPr>
        </p:nvSpPr>
        <p:spPr>
          <a:xfrm>
            <a:off x="8754480" y="4701507"/>
            <a:ext cx="333710"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pic>
        <p:nvPicPr>
          <p:cNvPr id="209" name="ChatGPT Image 28 avr. 2025, 16_48_05.png" descr="ChatGPT Image 28 avr. 2025, 16_48_05.png"/>
          <p:cNvPicPr>
            <a:picLocks noChangeAspect="1"/>
          </p:cNvPicPr>
          <p:nvPr/>
        </p:nvPicPr>
        <p:blipFill>
          <a:blip r:embed="rId3">
            <a:extLst/>
          </a:blip>
          <a:srcRect l="2139" t="37842" r="2139" b="43779"/>
          <a:stretch>
            <a:fillRect/>
          </a:stretch>
        </p:blipFill>
        <p:spPr>
          <a:xfrm>
            <a:off x="2267280" y="2176920"/>
            <a:ext cx="4609440" cy="589681"/>
          </a:xfrm>
          <a:prstGeom prst="rect">
            <a:avLst/>
          </a:prstGeom>
          <a:ln w="12700">
            <a:miter lim="400000"/>
          </a:ln>
        </p:spPr>
      </p:pic>
      <p:sp>
        <p:nvSpPr>
          <p:cNvPr id="210" name="PlaceHolder 3"/>
          <p:cNvSpPr txBox="1"/>
          <p:nvPr>
            <p:ph type="title"/>
          </p:nvPr>
        </p:nvSpPr>
        <p:spPr>
          <a:xfrm>
            <a:off x="311759" y="444960"/>
            <a:ext cx="8519402" cy="571680"/>
          </a:xfrm>
          <a:prstGeom prst="rect">
            <a:avLst/>
          </a:prstGeom>
        </p:spPr>
        <p:txBody>
          <a:bodyPr lIns="91439" tIns="91439" rIns="91439" bIns="91439" anchor="t"/>
          <a:lstStyle>
            <a:lvl1pPr>
              <a:lnSpc>
                <a:spcPct val="115000"/>
              </a:lnSpc>
              <a:spcBef>
                <a:spcPts val="1100"/>
              </a:spcBef>
              <a:defRPr spc="-100" sz="2000">
                <a:latin typeface="Montserrat"/>
                <a:ea typeface="Montserrat"/>
                <a:cs typeface="Montserrat"/>
                <a:sym typeface="Montserrat"/>
              </a:defRPr>
            </a:lvl1pPr>
          </a:lstStyle>
          <a:p>
            <a:pPr/>
            <a:r>
              <a:t>Méthodologie utilisée</a:t>
            </a:r>
          </a:p>
        </p:txBody>
      </p:sp>
      <p:sp>
        <p:nvSpPr>
          <p:cNvPr id="211" name="Organisation du projet :…"/>
          <p:cNvSpPr txBox="1"/>
          <p:nvPr/>
        </p:nvSpPr>
        <p:spPr>
          <a:xfrm>
            <a:off x="455039" y="3336480"/>
            <a:ext cx="3690362" cy="1168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457200">
              <a:spcBef>
                <a:spcPts val="1100"/>
              </a:spcBef>
              <a:defRPr b="1" spc="-1" sz="1200">
                <a:latin typeface="Montserrat"/>
                <a:ea typeface="Montserrat"/>
                <a:cs typeface="Montserrat"/>
                <a:sym typeface="Montserrat"/>
              </a:defRPr>
            </a:pPr>
            <a:r>
              <a:t>Organisation du projet :</a:t>
            </a:r>
            <a:endParaRPr>
              <a:latin typeface="Arial"/>
              <a:ea typeface="Arial"/>
              <a:cs typeface="Arial"/>
              <a:sym typeface="Arial"/>
            </a:endParaRPr>
          </a:p>
          <a:p>
            <a:pPr marL="457200" indent="-317520" defTabSz="457200">
              <a:spcBef>
                <a:spcPts val="1100"/>
              </a:spcBef>
              <a:buClr>
                <a:srgbClr val="000000"/>
              </a:buClr>
              <a:buSzPct val="100000"/>
              <a:buFont typeface="Times Roman"/>
              <a:buChar char="•"/>
              <a:defRPr spc="-1" sz="1200">
                <a:latin typeface="Montserrat"/>
                <a:ea typeface="Montserrat"/>
                <a:cs typeface="Montserrat"/>
                <a:sym typeface="Montserrat"/>
              </a:defRPr>
            </a:pPr>
            <a:r>
              <a:t>Découpage en </a:t>
            </a:r>
            <a:r>
              <a:rPr b="1"/>
              <a:t>sprints courts</a:t>
            </a:r>
            <a:r>
              <a:t> de </a:t>
            </a:r>
            <a:r>
              <a:rPr b="1"/>
              <a:t>1 à 2 semaines</a:t>
            </a:r>
            <a:r>
              <a:t>.</a:t>
            </a:r>
            <a:endParaRPr>
              <a:latin typeface="Arial"/>
              <a:ea typeface="Arial"/>
              <a:cs typeface="Arial"/>
              <a:sym typeface="Arial"/>
            </a:endParaRPr>
          </a:p>
          <a:p>
            <a:pPr marL="457200" indent="-317520" defTabSz="457200">
              <a:spcBef>
                <a:spcPts val="1100"/>
              </a:spcBef>
              <a:buClr>
                <a:srgbClr val="000000"/>
              </a:buClr>
              <a:buSzPct val="100000"/>
              <a:buFont typeface="Times Roman"/>
              <a:buChar char="•"/>
              <a:defRPr spc="-1" sz="1200">
                <a:latin typeface="Montserrat"/>
                <a:ea typeface="Montserrat"/>
                <a:cs typeface="Montserrat"/>
                <a:sym typeface="Montserrat"/>
              </a:defRPr>
            </a:pPr>
            <a:r>
              <a:t>Chaque sprint a des </a:t>
            </a:r>
            <a:r>
              <a:rPr b="1"/>
              <a:t>objectifs précis</a:t>
            </a:r>
            <a:r>
              <a:t> pour garantir l’avancement.</a:t>
            </a:r>
          </a:p>
        </p:txBody>
      </p:sp>
      <p:sp>
        <p:nvSpPr>
          <p:cNvPr id="212" name="Objectifs de chaque sprint :…"/>
          <p:cNvSpPr txBox="1"/>
          <p:nvPr/>
        </p:nvSpPr>
        <p:spPr>
          <a:xfrm>
            <a:off x="4836240" y="3120839"/>
            <a:ext cx="3690361" cy="143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457200">
              <a:spcBef>
                <a:spcPts val="1100"/>
              </a:spcBef>
              <a:defRPr b="1" spc="-1" sz="1200">
                <a:latin typeface="Montserrat"/>
                <a:ea typeface="Montserrat"/>
                <a:cs typeface="Montserrat"/>
                <a:sym typeface="Montserrat"/>
              </a:defRPr>
            </a:pPr>
            <a:r>
              <a:t>Objectifs de chaque sprint :</a:t>
            </a:r>
            <a:r>
              <a:rPr b="0"/>
              <a:t> </a:t>
            </a:r>
            <a:endParaRPr>
              <a:latin typeface="Arial"/>
              <a:ea typeface="Arial"/>
              <a:cs typeface="Arial"/>
              <a:sym typeface="Arial"/>
            </a:endParaRPr>
          </a:p>
          <a:p>
            <a:pPr defTabSz="457200">
              <a:spcBef>
                <a:spcPts val="1100"/>
              </a:spcBef>
              <a:defRPr spc="-1" sz="1200">
                <a:latin typeface="Montserrat"/>
                <a:ea typeface="Montserrat"/>
                <a:cs typeface="Montserrat"/>
                <a:sym typeface="Montserrat"/>
              </a:defRPr>
            </a:pPr>
            <a:r>
              <a:rPr>
                <a:latin typeface="+mn-lt"/>
                <a:ea typeface="+mn-ea"/>
                <a:cs typeface="+mn-cs"/>
                <a:sym typeface="Helvetica"/>
              </a:rPr>
              <a:t>✅ </a:t>
            </a:r>
            <a:r>
              <a:rPr b="1"/>
              <a:t>Prioriser</a:t>
            </a:r>
            <a:r>
              <a:t> les fonctionnalités clés (User Stories P1).</a:t>
            </a:r>
            <a:br/>
            <a:r>
              <a:rPr>
                <a:latin typeface="+mn-lt"/>
                <a:ea typeface="+mn-ea"/>
                <a:cs typeface="+mn-cs"/>
                <a:sym typeface="Helvetica"/>
              </a:rPr>
              <a:t>✅ </a:t>
            </a:r>
            <a:r>
              <a:rPr b="1"/>
              <a:t>Livrer</a:t>
            </a:r>
            <a:r>
              <a:t> un produit fonctionnel et testable à la fin de chaque sprint.</a:t>
            </a:r>
            <a:br/>
            <a:r>
              <a:rPr>
                <a:latin typeface="+mn-lt"/>
                <a:ea typeface="+mn-ea"/>
                <a:cs typeface="+mn-cs"/>
                <a:sym typeface="Helvetica"/>
              </a:rPr>
              <a:t>✅ </a:t>
            </a:r>
            <a:r>
              <a:rPr b="1"/>
              <a:t>S’adapter</a:t>
            </a:r>
            <a:r>
              <a:t> rapidement aux retours et ajustements du client.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PlaceHolder 1"/>
          <p:cNvSpPr txBox="1"/>
          <p:nvPr>
            <p:ph type="title"/>
          </p:nvPr>
        </p:nvSpPr>
        <p:spPr>
          <a:xfrm>
            <a:off x="311759" y="444960"/>
            <a:ext cx="8519402" cy="571680"/>
          </a:xfrm>
          <a:prstGeom prst="rect">
            <a:avLst/>
          </a:prstGeom>
        </p:spPr>
        <p:txBody>
          <a:bodyPr lIns="91439" tIns="91439" rIns="91439" bIns="91439" anchor="t"/>
          <a:lstStyle>
            <a:lvl1pPr>
              <a:lnSpc>
                <a:spcPct val="115000"/>
              </a:lnSpc>
              <a:spcBef>
                <a:spcPts val="1100"/>
              </a:spcBef>
              <a:defRPr spc="-100" sz="2000">
                <a:latin typeface="Montserrat"/>
                <a:ea typeface="Montserrat"/>
                <a:cs typeface="Montserrat"/>
                <a:sym typeface="Montserrat"/>
              </a:defRPr>
            </a:lvl1pPr>
          </a:lstStyle>
          <a:p>
            <a:pPr/>
            <a:r>
              <a:t>La carte</a:t>
            </a:r>
          </a:p>
        </p:txBody>
      </p:sp>
      <p:sp>
        <p:nvSpPr>
          <p:cNvPr id="215" name="Google Shape;95;p18"/>
          <p:cNvSpPr/>
          <p:nvPr/>
        </p:nvSpPr>
        <p:spPr>
          <a:xfrm>
            <a:off x="-4680" y="-1"/>
            <a:ext cx="9152640" cy="238682"/>
          </a:xfrm>
          <a:prstGeom prst="rect">
            <a:avLst/>
          </a:prstGeom>
          <a:solidFill>
            <a:srgbClr val="FBF2E7"/>
          </a:solidFill>
          <a:ln w="3175">
            <a:solidFill>
              <a:srgbClr val="F7EDDE"/>
            </a:solidFill>
          </a:ln>
        </p:spPr>
        <p:txBody>
          <a:bodyPr lIns="0" tIns="0" rIns="0" bIns="0" anchor="ctr"/>
          <a:lstStyle/>
          <a:p>
            <a:pPr algn="ctr">
              <a:defRPr spc="-1" sz="1400">
                <a:latin typeface="Arial"/>
                <a:ea typeface="Arial"/>
                <a:cs typeface="Arial"/>
                <a:sym typeface="Arial"/>
              </a:defRPr>
            </a:pPr>
          </a:p>
        </p:txBody>
      </p:sp>
      <p:pic>
        <p:nvPicPr>
          <p:cNvPr id="216" name="Google Shape;96;p18" descr="Google Shape;96;p18"/>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217" name="PlaceHolder 2"/>
          <p:cNvSpPr txBox="1"/>
          <p:nvPr>
            <p:ph type="sldNum" sz="quarter" idx="4294967295"/>
          </p:nvPr>
        </p:nvSpPr>
        <p:spPr>
          <a:xfrm>
            <a:off x="8754480" y="4701507"/>
            <a:ext cx="333710"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pic>
        <p:nvPicPr>
          <p:cNvPr id="218" name="Capture d’écran 2025-05-07 à 14.34.30.png" descr="Capture d’écran 2025-05-07 à 14.34.30.png"/>
          <p:cNvPicPr>
            <a:picLocks noChangeAspect="1"/>
          </p:cNvPicPr>
          <p:nvPr/>
        </p:nvPicPr>
        <p:blipFill>
          <a:blip r:embed="rId3">
            <a:extLst/>
          </a:blip>
          <a:stretch>
            <a:fillRect/>
          </a:stretch>
        </p:blipFill>
        <p:spPr>
          <a:xfrm>
            <a:off x="493199" y="990719"/>
            <a:ext cx="8156881" cy="389268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PlaceHolder 1"/>
          <p:cNvSpPr txBox="1"/>
          <p:nvPr>
            <p:ph type="title"/>
          </p:nvPr>
        </p:nvSpPr>
        <p:spPr>
          <a:xfrm>
            <a:off x="311759" y="444960"/>
            <a:ext cx="8519402" cy="571680"/>
          </a:xfrm>
          <a:prstGeom prst="rect">
            <a:avLst/>
          </a:prstGeom>
        </p:spPr>
        <p:txBody>
          <a:bodyPr lIns="91439" tIns="91439" rIns="91439" bIns="91439" anchor="t"/>
          <a:lstStyle>
            <a:lvl1pPr>
              <a:lnSpc>
                <a:spcPct val="115000"/>
              </a:lnSpc>
              <a:spcBef>
                <a:spcPts val="1100"/>
              </a:spcBef>
              <a:defRPr spc="-100" sz="2000">
                <a:latin typeface="Montserrat"/>
                <a:ea typeface="Montserrat"/>
                <a:cs typeface="Montserrat"/>
                <a:sym typeface="Montserrat"/>
              </a:defRPr>
            </a:lvl1pPr>
          </a:lstStyle>
          <a:p>
            <a:pPr/>
            <a:r>
              <a:t>Détails de la carte</a:t>
            </a:r>
          </a:p>
        </p:txBody>
      </p:sp>
      <p:sp>
        <p:nvSpPr>
          <p:cNvPr id="221" name="Google Shape;95;p18"/>
          <p:cNvSpPr/>
          <p:nvPr/>
        </p:nvSpPr>
        <p:spPr>
          <a:xfrm>
            <a:off x="-4680" y="-1"/>
            <a:ext cx="9152640" cy="238682"/>
          </a:xfrm>
          <a:prstGeom prst="rect">
            <a:avLst/>
          </a:prstGeom>
          <a:solidFill>
            <a:srgbClr val="FBF2E7"/>
          </a:solidFill>
          <a:ln w="3175">
            <a:solidFill>
              <a:srgbClr val="F7EDDE"/>
            </a:solidFill>
          </a:ln>
        </p:spPr>
        <p:txBody>
          <a:bodyPr lIns="0" tIns="0" rIns="0" bIns="0" anchor="ctr"/>
          <a:lstStyle/>
          <a:p>
            <a:pPr algn="ctr">
              <a:defRPr spc="-1" sz="1400">
                <a:latin typeface="Arial"/>
                <a:ea typeface="Arial"/>
                <a:cs typeface="Arial"/>
                <a:sym typeface="Arial"/>
              </a:defRPr>
            </a:pPr>
          </a:p>
        </p:txBody>
      </p:sp>
      <p:pic>
        <p:nvPicPr>
          <p:cNvPr id="222" name="Google Shape;96;p18" descr="Google Shape;96;p18"/>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223" name="PlaceHolder 2"/>
          <p:cNvSpPr txBox="1"/>
          <p:nvPr>
            <p:ph type="sldNum" sz="quarter" idx="4294967295"/>
          </p:nvPr>
        </p:nvSpPr>
        <p:spPr>
          <a:xfrm>
            <a:off x="8754480" y="4701507"/>
            <a:ext cx="333710"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pic>
        <p:nvPicPr>
          <p:cNvPr id="224" name="Capture d’écran 2025-04-28 à 18.27.22.png" descr="Capture d’écran 2025-04-28 à 18.27.22.png"/>
          <p:cNvPicPr>
            <a:picLocks noChangeAspect="1"/>
          </p:cNvPicPr>
          <p:nvPr/>
        </p:nvPicPr>
        <p:blipFill>
          <a:blip r:embed="rId3">
            <a:extLst/>
          </a:blip>
          <a:stretch>
            <a:fillRect/>
          </a:stretch>
        </p:blipFill>
        <p:spPr>
          <a:xfrm>
            <a:off x="4922280" y="293760"/>
            <a:ext cx="3369601" cy="485748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PlaceHolder 1"/>
          <p:cNvSpPr txBox="1"/>
          <p:nvPr>
            <p:ph type="title"/>
          </p:nvPr>
        </p:nvSpPr>
        <p:spPr>
          <a:xfrm>
            <a:off x="311759" y="444960"/>
            <a:ext cx="8519402" cy="571680"/>
          </a:xfrm>
          <a:prstGeom prst="rect">
            <a:avLst/>
          </a:prstGeom>
        </p:spPr>
        <p:txBody>
          <a:bodyPr lIns="91439" tIns="91439" rIns="91439" bIns="91439" anchor="t"/>
          <a:lstStyle>
            <a:lvl1pPr>
              <a:lnSpc>
                <a:spcPct val="115000"/>
              </a:lnSpc>
              <a:spcBef>
                <a:spcPts val="1100"/>
              </a:spcBef>
              <a:defRPr spc="-100" sz="2000">
                <a:latin typeface="Montserrat"/>
                <a:ea typeface="Montserrat"/>
                <a:cs typeface="Montserrat"/>
                <a:sym typeface="Montserrat"/>
              </a:defRPr>
            </a:lvl1pPr>
          </a:lstStyle>
          <a:p>
            <a:pPr/>
            <a:r>
              <a:t>Suivi du projet avec le Kanban</a:t>
            </a:r>
          </a:p>
        </p:txBody>
      </p:sp>
      <p:sp>
        <p:nvSpPr>
          <p:cNvPr id="227" name="Google Shape;94;p18"/>
          <p:cNvSpPr txBox="1"/>
          <p:nvPr/>
        </p:nvSpPr>
        <p:spPr>
          <a:xfrm>
            <a:off x="434880" y="1086839"/>
            <a:ext cx="8319600" cy="3717069"/>
          </a:xfrm>
          <a:prstGeom prst="rect">
            <a:avLst/>
          </a:prstGeom>
          <a:ln w="12700">
            <a:miter lim="400000"/>
          </a:ln>
          <a:extLst>
            <a:ext uri="{C572A759-6A51-4108-AA02-DFA0A04FC94B}">
              <ma14:wrappingTextBoxFlag xmlns:ma14="http://schemas.microsoft.com/office/mac/drawingml/2011/main" val="1"/>
            </a:ext>
          </a:extLst>
        </p:spPr>
        <p:txBody>
          <a:bodyPr lIns="89999" tIns="89999" rIns="89999" bIns="89999">
            <a:spAutoFit/>
          </a:bodyPr>
          <a:lstStyle/>
          <a:p>
            <a:pPr marL="457200" indent="-323999">
              <a:lnSpc>
                <a:spcPct val="150000"/>
              </a:lnSpc>
              <a:buClr>
                <a:srgbClr val="0D0D0D"/>
              </a:buClr>
              <a:buSzPct val="100000"/>
              <a:buFont typeface="Helvetica"/>
              <a:buChar char="●"/>
              <a:defRPr spc="-1" sz="1500">
                <a:solidFill>
                  <a:srgbClr val="0D0D0D"/>
                </a:solidFill>
                <a:latin typeface="Montserrat"/>
                <a:ea typeface="Montserrat"/>
                <a:cs typeface="Montserrat"/>
                <a:sym typeface="Montserrat"/>
              </a:defRPr>
            </a:pPr>
            <a:r>
              <a:t>Organisation du projet sur Notion via un tableau Kanban en 4 colonnes :</a:t>
            </a:r>
            <a:endParaRPr>
              <a:latin typeface="Arial"/>
              <a:ea typeface="Arial"/>
              <a:cs typeface="Arial"/>
              <a:sym typeface="Arial"/>
            </a:endParaRPr>
          </a:p>
          <a:p>
            <a:pPr marL="457200" indent="-323999">
              <a:lnSpc>
                <a:spcPct val="150000"/>
              </a:lnSpc>
              <a:buClr>
                <a:srgbClr val="0D0D0D"/>
              </a:buClr>
              <a:buSzPct val="100000"/>
              <a:buFont typeface="Helvetica"/>
              <a:buChar char="●"/>
              <a:defRPr spc="-1" sz="1500">
                <a:solidFill>
                  <a:srgbClr val="0D0D0D"/>
                </a:solidFill>
                <a:latin typeface="Montserrat"/>
                <a:ea typeface="Montserrat"/>
                <a:cs typeface="Montserrat"/>
                <a:sym typeface="Montserrat"/>
              </a:defRPr>
            </a:pPr>
            <a:r>
              <a:t>👉 À faire • En cours • À tester • Terminé </a:t>
            </a:r>
            <a:endParaRPr>
              <a:latin typeface="Arial"/>
              <a:ea typeface="Arial"/>
              <a:cs typeface="Arial"/>
              <a:sym typeface="Arial"/>
            </a:endParaRPr>
          </a:p>
          <a:p>
            <a:pPr>
              <a:lnSpc>
                <a:spcPct val="150000"/>
              </a:lnSpc>
              <a:defRPr spc="-1" sz="1500">
                <a:latin typeface="Arial"/>
                <a:ea typeface="Arial"/>
                <a:cs typeface="Arial"/>
                <a:sym typeface="Arial"/>
              </a:defRPr>
            </a:pPr>
          </a:p>
          <a:p>
            <a:pPr marL="457200" indent="-323999">
              <a:lnSpc>
                <a:spcPct val="150000"/>
              </a:lnSpc>
              <a:buClr>
                <a:srgbClr val="0D0D0D"/>
              </a:buClr>
              <a:buSzPct val="100000"/>
              <a:buFont typeface="Helvetica"/>
              <a:buChar char="●"/>
              <a:defRPr spc="-1" sz="1500">
                <a:solidFill>
                  <a:srgbClr val="0D0D0D"/>
                </a:solidFill>
                <a:latin typeface="Montserrat"/>
                <a:ea typeface="Montserrat"/>
                <a:cs typeface="Montserrat"/>
                <a:sym typeface="Montserrat"/>
              </a:defRPr>
            </a:pPr>
            <a:r>
              <a:t>Chaque User Story est représentée par une carte contenant :</a:t>
            </a:r>
            <a:endParaRPr>
              <a:latin typeface="Arial"/>
              <a:ea typeface="Arial"/>
              <a:cs typeface="Arial"/>
              <a:sym typeface="Arial"/>
            </a:endParaRPr>
          </a:p>
          <a:p>
            <a:pPr marL="457200" indent="-323999">
              <a:lnSpc>
                <a:spcPct val="150000"/>
              </a:lnSpc>
              <a:buClr>
                <a:srgbClr val="0D0D0D"/>
              </a:buClr>
              <a:buSzPct val="100000"/>
              <a:buFont typeface="Helvetica"/>
              <a:buChar char="●"/>
              <a:defRPr spc="-1" sz="1500">
                <a:solidFill>
                  <a:srgbClr val="0D0D0D"/>
                </a:solidFill>
                <a:latin typeface="Montserrat"/>
                <a:ea typeface="Montserrat"/>
                <a:cs typeface="Montserrat"/>
                <a:sym typeface="Montserrat"/>
              </a:defRPr>
            </a:pPr>
            <a:r>
              <a:rPr>
                <a:latin typeface="+mn-lt"/>
                <a:ea typeface="+mn-ea"/>
                <a:cs typeface="+mn-cs"/>
                <a:sym typeface="Helvetica"/>
              </a:rPr>
              <a:t>✅  </a:t>
            </a:r>
            <a:r>
              <a:t>Description claire • Rôle attribué (Front / Back) • Estimation en story points • Critères de succès • Spécifications techniques </a:t>
            </a:r>
            <a:endParaRPr>
              <a:latin typeface="Arial"/>
              <a:ea typeface="Arial"/>
              <a:cs typeface="Arial"/>
              <a:sym typeface="Arial"/>
            </a:endParaRPr>
          </a:p>
          <a:p>
            <a:pPr>
              <a:lnSpc>
                <a:spcPct val="150000"/>
              </a:lnSpc>
              <a:defRPr spc="-1" sz="1500">
                <a:latin typeface="Arial"/>
                <a:ea typeface="Arial"/>
                <a:cs typeface="Arial"/>
                <a:sym typeface="Arial"/>
              </a:defRPr>
            </a:pPr>
          </a:p>
          <a:p>
            <a:pPr marL="457200" indent="-323999">
              <a:lnSpc>
                <a:spcPct val="150000"/>
              </a:lnSpc>
              <a:buClr>
                <a:srgbClr val="0D0D0D"/>
              </a:buClr>
              <a:buSzPct val="100000"/>
              <a:buFont typeface="Helvetica"/>
              <a:buChar char="●"/>
              <a:defRPr spc="-1" sz="1500">
                <a:solidFill>
                  <a:srgbClr val="0D0D0D"/>
                </a:solidFill>
                <a:latin typeface="Montserrat"/>
                <a:ea typeface="Montserrat"/>
                <a:cs typeface="Montserrat"/>
                <a:sym typeface="Montserrat"/>
              </a:defRPr>
            </a:pPr>
            <a:r>
              <a:t>Le Kanban facilite : </a:t>
            </a:r>
            <a:endParaRPr>
              <a:latin typeface="Arial"/>
              <a:ea typeface="Arial"/>
              <a:cs typeface="Arial"/>
              <a:sym typeface="Arial"/>
            </a:endParaRPr>
          </a:p>
          <a:p>
            <a:pPr marL="457200" indent="-323999">
              <a:lnSpc>
                <a:spcPct val="150000"/>
              </a:lnSpc>
              <a:buClr>
                <a:srgbClr val="0D0D0D"/>
              </a:buClr>
              <a:buSzPct val="100000"/>
              <a:buFont typeface="Helvetica"/>
              <a:buChar char="●"/>
              <a:defRPr spc="-1" sz="1500">
                <a:solidFill>
                  <a:srgbClr val="0D0D0D"/>
                </a:solidFill>
                <a:latin typeface="Montserrat"/>
                <a:ea typeface="Montserrat"/>
                <a:cs typeface="Montserrat"/>
                <a:sym typeface="Montserrat"/>
              </a:defRPr>
            </a:pPr>
            <a:r>
              <a:rPr>
                <a:latin typeface="+mn-lt"/>
                <a:ea typeface="+mn-ea"/>
                <a:cs typeface="+mn-cs"/>
                <a:sym typeface="Helvetica"/>
              </a:rPr>
              <a:t>✔ </a:t>
            </a:r>
            <a:r>
              <a:t>Le suivi en temps réel • La coordination entre développeurs • Une bonne priorisation des tâches</a:t>
            </a:r>
          </a:p>
        </p:txBody>
      </p:sp>
      <p:sp>
        <p:nvSpPr>
          <p:cNvPr id="228" name="Google Shape;95;p18"/>
          <p:cNvSpPr/>
          <p:nvPr/>
        </p:nvSpPr>
        <p:spPr>
          <a:xfrm>
            <a:off x="-4680" y="-1"/>
            <a:ext cx="9152640" cy="238682"/>
          </a:xfrm>
          <a:prstGeom prst="rect">
            <a:avLst/>
          </a:prstGeom>
          <a:solidFill>
            <a:srgbClr val="FBF2E7"/>
          </a:solidFill>
          <a:ln w="3175">
            <a:solidFill>
              <a:srgbClr val="F7EDDE"/>
            </a:solidFill>
          </a:ln>
        </p:spPr>
        <p:txBody>
          <a:bodyPr lIns="0" tIns="0" rIns="0" bIns="0" anchor="ctr"/>
          <a:lstStyle/>
          <a:p>
            <a:pPr algn="ctr">
              <a:defRPr spc="-1" sz="1400">
                <a:latin typeface="Arial"/>
                <a:ea typeface="Arial"/>
                <a:cs typeface="Arial"/>
                <a:sym typeface="Arial"/>
              </a:defRPr>
            </a:pPr>
          </a:p>
        </p:txBody>
      </p:sp>
      <p:pic>
        <p:nvPicPr>
          <p:cNvPr id="229" name="Google Shape;96;p18" descr="Google Shape;96;p18"/>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230" name="PlaceHolder 2"/>
          <p:cNvSpPr txBox="1"/>
          <p:nvPr>
            <p:ph type="sldNum" sz="quarter" idx="4294967295"/>
          </p:nvPr>
        </p:nvSpPr>
        <p:spPr>
          <a:xfrm>
            <a:off x="8754480" y="4701507"/>
            <a:ext cx="333710"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PlaceHolder 1"/>
          <p:cNvSpPr txBox="1"/>
          <p:nvPr>
            <p:ph type="title"/>
          </p:nvPr>
        </p:nvSpPr>
        <p:spPr>
          <a:xfrm>
            <a:off x="311759" y="444960"/>
            <a:ext cx="8519402" cy="571680"/>
          </a:xfrm>
          <a:prstGeom prst="rect">
            <a:avLst/>
          </a:prstGeom>
        </p:spPr>
        <p:txBody>
          <a:bodyPr lIns="91439" tIns="91439" rIns="91439" bIns="91439" anchor="t"/>
          <a:lstStyle>
            <a:lvl1pPr>
              <a:lnSpc>
                <a:spcPct val="115000"/>
              </a:lnSpc>
              <a:spcBef>
                <a:spcPts val="1100"/>
              </a:spcBef>
              <a:defRPr spc="-100">
                <a:latin typeface="Montserrat"/>
                <a:ea typeface="Montserrat"/>
                <a:cs typeface="Montserrat"/>
                <a:sym typeface="Montserrat"/>
              </a:defRPr>
            </a:lvl1pPr>
          </a:lstStyle>
          <a:p>
            <a:pPr/>
            <a:r>
              <a:t>Spécifications techniques</a:t>
            </a:r>
          </a:p>
        </p:txBody>
      </p:sp>
      <p:sp>
        <p:nvSpPr>
          <p:cNvPr id="233" name="Google Shape;103;p19"/>
          <p:cNvSpPr txBox="1"/>
          <p:nvPr/>
        </p:nvSpPr>
        <p:spPr>
          <a:xfrm>
            <a:off x="1799" y="0"/>
            <a:ext cx="4906802" cy="328801"/>
          </a:xfrm>
          <a:prstGeom prst="rect">
            <a:avLst/>
          </a:prstGeom>
          <a:ln w="12700">
            <a:miter lim="400000"/>
          </a:ln>
          <a:extLst>
            <a:ext uri="{C572A759-6A51-4108-AA02-DFA0A04FC94B}">
              <ma14:wrappingTextBoxFlag xmlns:ma14="http://schemas.microsoft.com/office/mac/drawingml/2011/main" val="1"/>
            </a:ext>
          </a:extLst>
        </p:spPr>
        <p:txBody>
          <a:bodyPr lIns="88200" tIns="88200" rIns="88200" bIns="88200">
            <a:spAutoFit/>
          </a:bodyPr>
          <a:lstStyle>
            <a:lvl1pPr>
              <a:lnSpc>
                <a:spcPct val="115000"/>
              </a:lnSpc>
              <a:spcBef>
                <a:spcPts val="1100"/>
              </a:spcBef>
              <a:defRPr spc="-1" sz="1000">
                <a:solidFill>
                  <a:srgbClr val="585858"/>
                </a:solidFill>
                <a:latin typeface="Montserrat"/>
                <a:ea typeface="Montserrat"/>
                <a:cs typeface="Montserrat"/>
                <a:sym typeface="Montserrat"/>
              </a:defRPr>
            </a:lvl1pPr>
          </a:lstStyle>
          <a:p>
            <a:pPr/>
            <a:r>
              <a:t>Présentation de l’usage du no-code</a:t>
            </a:r>
          </a:p>
        </p:txBody>
      </p:sp>
      <p:sp>
        <p:nvSpPr>
          <p:cNvPr id="234" name="Google Shape;104;p19"/>
          <p:cNvSpPr txBox="1"/>
          <p:nvPr/>
        </p:nvSpPr>
        <p:spPr>
          <a:xfrm>
            <a:off x="997919" y="1218239"/>
            <a:ext cx="7147802" cy="2986701"/>
          </a:xfrm>
          <a:prstGeom prst="rect">
            <a:avLst/>
          </a:prstGeom>
          <a:ln w="12700">
            <a:miter lim="400000"/>
          </a:ln>
          <a:extLst>
            <a:ext uri="{C572A759-6A51-4108-AA02-DFA0A04FC94B}">
              <ma14:wrappingTextBoxFlag xmlns:ma14="http://schemas.microsoft.com/office/mac/drawingml/2011/main" val="1"/>
            </a:ext>
          </a:extLst>
        </p:spPr>
        <p:txBody>
          <a:bodyPr lIns="89999" tIns="89999" rIns="89999" bIns="89999">
            <a:spAutoFit/>
          </a:bodyPr>
          <a:lstStyle/>
          <a:p>
            <a:pPr defTabSz="457200">
              <a:spcBef>
                <a:spcPts val="1500"/>
              </a:spcBef>
              <a:defRPr b="1" spc="-1" sz="1500">
                <a:latin typeface="Times New Roman"/>
                <a:ea typeface="Times New Roman"/>
                <a:cs typeface="Times New Roman"/>
                <a:sym typeface="Times New Roman"/>
              </a:defRPr>
            </a:pPr>
            <a:r>
              <a:rPr>
                <a:latin typeface="+mn-lt"/>
                <a:ea typeface="+mn-ea"/>
                <a:cs typeface="+mn-cs"/>
                <a:sym typeface="Helvetica"/>
              </a:rPr>
              <a:t>⚛️ </a:t>
            </a:r>
            <a:r>
              <a:t>Front-end :</a:t>
            </a:r>
            <a:endParaRPr>
              <a:latin typeface="Arial"/>
              <a:ea typeface="Arial"/>
              <a:cs typeface="Arial"/>
              <a:sym typeface="Arial"/>
            </a:endParaRPr>
          </a:p>
          <a:p>
            <a:pPr marL="457200" indent="-317520" defTabSz="457200">
              <a:spcBef>
                <a:spcPts val="1100"/>
              </a:spcBef>
              <a:buClr>
                <a:srgbClr val="000000"/>
              </a:buClr>
              <a:buSzPct val="100000"/>
              <a:buFont typeface="Times Roman"/>
              <a:buChar char="•"/>
              <a:defRPr b="1" spc="-1" sz="1500">
                <a:latin typeface="Times New Roman"/>
                <a:ea typeface="Times New Roman"/>
                <a:cs typeface="Times New Roman"/>
                <a:sym typeface="Times New Roman"/>
              </a:defRPr>
            </a:pPr>
            <a:r>
              <a:t>React.js</a:t>
            </a:r>
            <a:r>
              <a:rPr b="0"/>
              <a:t> – Construction de l’interface utilisateur</a:t>
            </a:r>
            <a:endParaRPr>
              <a:latin typeface="Arial"/>
              <a:ea typeface="Arial"/>
              <a:cs typeface="Arial"/>
              <a:sym typeface="Arial"/>
            </a:endParaRPr>
          </a:p>
          <a:p>
            <a:pPr marL="457200" indent="-317520" defTabSz="457200">
              <a:spcBef>
                <a:spcPts val="1100"/>
              </a:spcBef>
              <a:buClr>
                <a:srgbClr val="000000"/>
              </a:buClr>
              <a:buSzPct val="100000"/>
              <a:buFont typeface="Times Roman"/>
              <a:buChar char="•"/>
              <a:defRPr b="1" spc="-1" sz="1500">
                <a:latin typeface="Times New Roman"/>
                <a:ea typeface="Times New Roman"/>
                <a:cs typeface="Times New Roman"/>
                <a:sym typeface="Times New Roman"/>
              </a:defRPr>
            </a:pPr>
            <a:r>
              <a:t>TailwindCSS</a:t>
            </a:r>
            <a:r>
              <a:rPr b="0"/>
              <a:t> – Design responsive rapide et moderne</a:t>
            </a:r>
            <a:endParaRPr>
              <a:latin typeface="Arial"/>
              <a:ea typeface="Arial"/>
              <a:cs typeface="Arial"/>
              <a:sym typeface="Arial"/>
            </a:endParaRPr>
          </a:p>
          <a:p>
            <a:pPr marL="457200" indent="-317520" defTabSz="457200">
              <a:spcBef>
                <a:spcPts val="1100"/>
              </a:spcBef>
              <a:buClr>
                <a:srgbClr val="000000"/>
              </a:buClr>
              <a:buSzPct val="100000"/>
              <a:buFont typeface="Times Roman"/>
              <a:buChar char="•"/>
              <a:defRPr b="1" spc="-1" sz="1500">
                <a:latin typeface="Times New Roman"/>
                <a:ea typeface="Times New Roman"/>
                <a:cs typeface="Times New Roman"/>
                <a:sym typeface="Times New Roman"/>
              </a:defRPr>
            </a:pPr>
            <a:r>
              <a:t>Styled Components</a:t>
            </a:r>
            <a:r>
              <a:rPr b="0"/>
              <a:t> – Styles dynamiques via les props</a:t>
            </a:r>
            <a:endParaRPr>
              <a:latin typeface="Arial"/>
              <a:ea typeface="Arial"/>
              <a:cs typeface="Arial"/>
              <a:sym typeface="Arial"/>
            </a:endParaRPr>
          </a:p>
          <a:p>
            <a:pPr marL="457200" indent="-317520" defTabSz="457200">
              <a:spcBef>
                <a:spcPts val="1100"/>
              </a:spcBef>
              <a:buClr>
                <a:srgbClr val="000000"/>
              </a:buClr>
              <a:buSzPct val="100000"/>
              <a:buFont typeface="Times Roman"/>
              <a:buChar char="•"/>
              <a:defRPr b="1" spc="-1" sz="1500">
                <a:latin typeface="Times New Roman"/>
                <a:ea typeface="Times New Roman"/>
                <a:cs typeface="Times New Roman"/>
                <a:sym typeface="Times New Roman"/>
              </a:defRPr>
            </a:pPr>
            <a:r>
              <a:t>React Hook Form + Yup</a:t>
            </a:r>
            <a:r>
              <a:rPr b="0"/>
              <a:t> – Gestion et validation des formulaires</a:t>
            </a:r>
            <a:endParaRPr>
              <a:latin typeface="Arial"/>
              <a:ea typeface="Arial"/>
              <a:cs typeface="Arial"/>
              <a:sym typeface="Arial"/>
            </a:endParaRPr>
          </a:p>
          <a:p>
            <a:pPr marL="457200" indent="-317520" defTabSz="457200">
              <a:spcBef>
                <a:spcPts val="1100"/>
              </a:spcBef>
              <a:buClr>
                <a:srgbClr val="000000"/>
              </a:buClr>
              <a:buSzPct val="100000"/>
              <a:buFont typeface="Times Roman"/>
              <a:buChar char="•"/>
              <a:defRPr b="1" spc="-1" sz="1500">
                <a:latin typeface="Times New Roman"/>
                <a:ea typeface="Times New Roman"/>
                <a:cs typeface="Times New Roman"/>
                <a:sym typeface="Times New Roman"/>
              </a:defRPr>
            </a:pPr>
            <a:r>
              <a:t>html2pdf.js</a:t>
            </a:r>
            <a:r>
              <a:rPr b="0"/>
              <a:t> – Export des menus en PDF</a:t>
            </a:r>
            <a:endParaRPr>
              <a:latin typeface="Arial"/>
              <a:ea typeface="Arial"/>
              <a:cs typeface="Arial"/>
              <a:sym typeface="Arial"/>
            </a:endParaRPr>
          </a:p>
          <a:p>
            <a:pPr marL="457200" indent="-317520" defTabSz="457200">
              <a:spcBef>
                <a:spcPts val="1100"/>
              </a:spcBef>
              <a:buClr>
                <a:srgbClr val="000000"/>
              </a:buClr>
              <a:buSzPct val="100000"/>
              <a:buFont typeface="Times Roman"/>
              <a:buChar char="•"/>
              <a:defRPr b="1" spc="-1" sz="1500">
                <a:latin typeface="Times New Roman"/>
                <a:ea typeface="Times New Roman"/>
                <a:cs typeface="Times New Roman"/>
                <a:sym typeface="Times New Roman"/>
              </a:defRPr>
            </a:pPr>
            <a:r>
              <a:t>html-to-image</a:t>
            </a:r>
            <a:r>
              <a:rPr b="0"/>
              <a:t> – Génération d’images pour Instagram</a:t>
            </a:r>
            <a:endParaRPr>
              <a:latin typeface="Arial"/>
              <a:ea typeface="Arial"/>
              <a:cs typeface="Arial"/>
              <a:sym typeface="Arial"/>
            </a:endParaRPr>
          </a:p>
          <a:p>
            <a:pPr marL="457200" indent="-317520" defTabSz="457200">
              <a:spcBef>
                <a:spcPts val="1100"/>
              </a:spcBef>
              <a:buClr>
                <a:srgbClr val="000000"/>
              </a:buClr>
              <a:buSzPct val="100000"/>
              <a:buFont typeface="Times Roman"/>
              <a:buChar char="•"/>
              <a:defRPr b="1" spc="-1" sz="1500">
                <a:latin typeface="Times New Roman"/>
                <a:ea typeface="Times New Roman"/>
                <a:cs typeface="Times New Roman"/>
                <a:sym typeface="Times New Roman"/>
              </a:defRPr>
            </a:pPr>
            <a:r>
              <a:t>React-pdf + React-Dom</a:t>
            </a:r>
            <a:r>
              <a:rPr b="0"/>
              <a:t> – Affichage dynamique de documents PDF</a:t>
            </a:r>
          </a:p>
        </p:txBody>
      </p:sp>
      <p:sp>
        <p:nvSpPr>
          <p:cNvPr id="235" name="Google Shape;105;p19"/>
          <p:cNvSpPr/>
          <p:nvPr/>
        </p:nvSpPr>
        <p:spPr>
          <a:xfrm>
            <a:off x="-4680" y="-1"/>
            <a:ext cx="9152640" cy="238682"/>
          </a:xfrm>
          <a:prstGeom prst="rect">
            <a:avLst/>
          </a:prstGeom>
          <a:solidFill>
            <a:srgbClr val="FBF2E7"/>
          </a:solidFill>
          <a:ln w="3175">
            <a:solidFill>
              <a:srgbClr val="F7EDDE"/>
            </a:solidFill>
          </a:ln>
        </p:spPr>
        <p:txBody>
          <a:bodyPr lIns="0" tIns="0" rIns="0" bIns="0" anchor="ctr"/>
          <a:lstStyle/>
          <a:p>
            <a:pPr algn="ctr">
              <a:defRPr spc="-1" sz="1400">
                <a:latin typeface="Arial"/>
                <a:ea typeface="Arial"/>
                <a:cs typeface="Arial"/>
                <a:sym typeface="Arial"/>
              </a:defRPr>
            </a:pPr>
          </a:p>
        </p:txBody>
      </p:sp>
      <p:pic>
        <p:nvPicPr>
          <p:cNvPr id="236" name="Google Shape;106;p19" descr="Google Shape;106;p19"/>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237" name="PlaceHolder 2"/>
          <p:cNvSpPr txBox="1"/>
          <p:nvPr>
            <p:ph type="sldNum" sz="quarter" idx="4294967295"/>
          </p:nvPr>
        </p:nvSpPr>
        <p:spPr>
          <a:xfrm>
            <a:off x="8754480" y="4701507"/>
            <a:ext cx="333710"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PlaceHolder 1"/>
          <p:cNvSpPr txBox="1"/>
          <p:nvPr>
            <p:ph type="title"/>
          </p:nvPr>
        </p:nvSpPr>
        <p:spPr>
          <a:xfrm>
            <a:off x="311759" y="444960"/>
            <a:ext cx="8519402" cy="571680"/>
          </a:xfrm>
          <a:prstGeom prst="rect">
            <a:avLst/>
          </a:prstGeom>
        </p:spPr>
        <p:txBody>
          <a:bodyPr lIns="91439" tIns="91439" rIns="91439" bIns="91439" anchor="t"/>
          <a:lstStyle>
            <a:lvl1pPr>
              <a:lnSpc>
                <a:spcPct val="115000"/>
              </a:lnSpc>
              <a:spcBef>
                <a:spcPts val="1100"/>
              </a:spcBef>
              <a:defRPr spc="-100">
                <a:latin typeface="Montserrat"/>
                <a:ea typeface="Montserrat"/>
                <a:cs typeface="Montserrat"/>
                <a:sym typeface="Montserrat"/>
              </a:defRPr>
            </a:lvl1pPr>
          </a:lstStyle>
          <a:p>
            <a:pPr/>
            <a:r>
              <a:t>Spécifications techniques</a:t>
            </a:r>
          </a:p>
        </p:txBody>
      </p:sp>
      <p:sp>
        <p:nvSpPr>
          <p:cNvPr id="240" name="Google Shape;103;p19"/>
          <p:cNvSpPr txBox="1"/>
          <p:nvPr/>
        </p:nvSpPr>
        <p:spPr>
          <a:xfrm>
            <a:off x="1799" y="0"/>
            <a:ext cx="4906802" cy="328801"/>
          </a:xfrm>
          <a:prstGeom prst="rect">
            <a:avLst/>
          </a:prstGeom>
          <a:ln w="12700">
            <a:miter lim="400000"/>
          </a:ln>
          <a:extLst>
            <a:ext uri="{C572A759-6A51-4108-AA02-DFA0A04FC94B}">
              <ma14:wrappingTextBoxFlag xmlns:ma14="http://schemas.microsoft.com/office/mac/drawingml/2011/main" val="1"/>
            </a:ext>
          </a:extLst>
        </p:spPr>
        <p:txBody>
          <a:bodyPr lIns="88200" tIns="88200" rIns="88200" bIns="88200">
            <a:spAutoFit/>
          </a:bodyPr>
          <a:lstStyle>
            <a:lvl1pPr>
              <a:lnSpc>
                <a:spcPct val="115000"/>
              </a:lnSpc>
              <a:spcBef>
                <a:spcPts val="1100"/>
              </a:spcBef>
              <a:defRPr spc="-1" sz="1000">
                <a:solidFill>
                  <a:srgbClr val="585858"/>
                </a:solidFill>
                <a:latin typeface="Montserrat"/>
                <a:ea typeface="Montserrat"/>
                <a:cs typeface="Montserrat"/>
                <a:sym typeface="Montserrat"/>
              </a:defRPr>
            </a:lvl1pPr>
          </a:lstStyle>
          <a:p>
            <a:pPr/>
            <a:r>
              <a:t>Présentation de l’usage du no-code</a:t>
            </a:r>
          </a:p>
        </p:txBody>
      </p:sp>
      <p:sp>
        <p:nvSpPr>
          <p:cNvPr id="241" name="Google Shape;105;p19"/>
          <p:cNvSpPr/>
          <p:nvPr/>
        </p:nvSpPr>
        <p:spPr>
          <a:xfrm>
            <a:off x="-4680" y="-1"/>
            <a:ext cx="9152640" cy="238682"/>
          </a:xfrm>
          <a:prstGeom prst="rect">
            <a:avLst/>
          </a:prstGeom>
          <a:solidFill>
            <a:srgbClr val="FBF2E7"/>
          </a:solidFill>
          <a:ln w="3175">
            <a:solidFill>
              <a:srgbClr val="F7EDDE"/>
            </a:solidFill>
          </a:ln>
        </p:spPr>
        <p:txBody>
          <a:bodyPr lIns="0" tIns="0" rIns="0" bIns="0" anchor="ctr"/>
          <a:lstStyle/>
          <a:p>
            <a:pPr algn="ctr">
              <a:defRPr spc="-1" sz="1400">
                <a:latin typeface="Arial"/>
                <a:ea typeface="Arial"/>
                <a:cs typeface="Arial"/>
                <a:sym typeface="Arial"/>
              </a:defRPr>
            </a:pPr>
          </a:p>
        </p:txBody>
      </p:sp>
      <p:pic>
        <p:nvPicPr>
          <p:cNvPr id="242" name="Google Shape;106;p19" descr="Google Shape;106;p19"/>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243" name="PlaceHolder 2"/>
          <p:cNvSpPr txBox="1"/>
          <p:nvPr>
            <p:ph type="sldNum" sz="quarter" idx="4294967295"/>
          </p:nvPr>
        </p:nvSpPr>
        <p:spPr>
          <a:xfrm>
            <a:off x="8683920" y="4701507"/>
            <a:ext cx="333710"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sp>
        <p:nvSpPr>
          <p:cNvPr id="244" name="Google Shape;104;p19"/>
          <p:cNvSpPr txBox="1"/>
          <p:nvPr/>
        </p:nvSpPr>
        <p:spPr>
          <a:xfrm>
            <a:off x="1040399" y="1218239"/>
            <a:ext cx="6347881" cy="2631101"/>
          </a:xfrm>
          <a:prstGeom prst="rect">
            <a:avLst/>
          </a:prstGeom>
          <a:ln w="12700">
            <a:miter lim="400000"/>
          </a:ln>
          <a:extLst>
            <a:ext uri="{C572A759-6A51-4108-AA02-DFA0A04FC94B}">
              <ma14:wrappingTextBoxFlag xmlns:ma14="http://schemas.microsoft.com/office/mac/drawingml/2011/main" val="1"/>
            </a:ext>
          </a:extLst>
        </p:spPr>
        <p:txBody>
          <a:bodyPr lIns="89999" tIns="89999" rIns="89999" bIns="89999">
            <a:spAutoFit/>
          </a:bodyPr>
          <a:lstStyle/>
          <a:p>
            <a:pPr defTabSz="457200">
              <a:spcBef>
                <a:spcPts val="1500"/>
              </a:spcBef>
              <a:defRPr b="1" spc="-1" sz="1500">
                <a:latin typeface="Times New Roman"/>
                <a:ea typeface="Times New Roman"/>
                <a:cs typeface="Times New Roman"/>
                <a:sym typeface="Times New Roman"/>
              </a:defRPr>
            </a:pPr>
            <a:r>
              <a:t>🔐 Back-end :</a:t>
            </a:r>
            <a:endParaRPr>
              <a:latin typeface="Arial"/>
              <a:ea typeface="Arial"/>
              <a:cs typeface="Arial"/>
              <a:sym typeface="Arial"/>
            </a:endParaRPr>
          </a:p>
          <a:p>
            <a:pPr marL="457200" indent="-317520" defTabSz="457200">
              <a:spcBef>
                <a:spcPts val="1100"/>
              </a:spcBef>
              <a:buClr>
                <a:srgbClr val="000000"/>
              </a:buClr>
              <a:buSzPct val="100000"/>
              <a:buFont typeface="Times Roman"/>
              <a:buChar char="•"/>
              <a:defRPr b="1" spc="-1" sz="1500">
                <a:latin typeface="Times New Roman"/>
                <a:ea typeface="Times New Roman"/>
                <a:cs typeface="Times New Roman"/>
                <a:sym typeface="Times New Roman"/>
              </a:defRPr>
            </a:pPr>
            <a:r>
              <a:t>Node.js</a:t>
            </a:r>
            <a:r>
              <a:rPr b="0"/>
              <a:t> – Serveur d’API REST performant</a:t>
            </a:r>
            <a:endParaRPr>
              <a:latin typeface="Arial"/>
              <a:ea typeface="Arial"/>
              <a:cs typeface="Arial"/>
              <a:sym typeface="Arial"/>
            </a:endParaRPr>
          </a:p>
          <a:p>
            <a:pPr marL="457200" indent="-317520" defTabSz="457200">
              <a:spcBef>
                <a:spcPts val="1100"/>
              </a:spcBef>
              <a:buClr>
                <a:srgbClr val="000000"/>
              </a:buClr>
              <a:buSzPct val="100000"/>
              <a:buFont typeface="Times Roman"/>
              <a:buChar char="•"/>
              <a:defRPr b="1" spc="-1" sz="1500">
                <a:latin typeface="Times New Roman"/>
                <a:ea typeface="Times New Roman"/>
                <a:cs typeface="Times New Roman"/>
                <a:sym typeface="Times New Roman"/>
              </a:defRPr>
            </a:pPr>
            <a:r>
              <a:t>Express.js</a:t>
            </a:r>
            <a:r>
              <a:rPr b="0"/>
              <a:t> – Création d’API rapide et sécurisée</a:t>
            </a:r>
            <a:endParaRPr>
              <a:latin typeface="Arial"/>
              <a:ea typeface="Arial"/>
              <a:cs typeface="Arial"/>
              <a:sym typeface="Arial"/>
            </a:endParaRPr>
          </a:p>
          <a:p>
            <a:pPr marL="457200" indent="-317520" defTabSz="457200">
              <a:spcBef>
                <a:spcPts val="1100"/>
              </a:spcBef>
              <a:buClr>
                <a:srgbClr val="000000"/>
              </a:buClr>
              <a:buSzPct val="100000"/>
              <a:buFont typeface="Times Roman"/>
              <a:buChar char="•"/>
              <a:defRPr b="1" spc="-1" sz="1500">
                <a:latin typeface="Times New Roman"/>
                <a:ea typeface="Times New Roman"/>
                <a:cs typeface="Times New Roman"/>
                <a:sym typeface="Times New Roman"/>
              </a:defRPr>
            </a:pPr>
            <a:r>
              <a:t>MongoDB + Mongoose</a:t>
            </a:r>
            <a:r>
              <a:rPr b="0"/>
              <a:t> – Base de données NoSQL flexible</a:t>
            </a:r>
            <a:endParaRPr>
              <a:latin typeface="Arial"/>
              <a:ea typeface="Arial"/>
              <a:cs typeface="Arial"/>
              <a:sym typeface="Arial"/>
            </a:endParaRPr>
          </a:p>
          <a:p>
            <a:pPr marL="457200" indent="-317520" defTabSz="457200">
              <a:spcBef>
                <a:spcPts val="1100"/>
              </a:spcBef>
              <a:buClr>
                <a:srgbClr val="000000"/>
              </a:buClr>
              <a:buSzPct val="100000"/>
              <a:buFont typeface="Times Roman"/>
              <a:buChar char="•"/>
              <a:defRPr b="1" spc="-1" sz="1500">
                <a:latin typeface="Times New Roman"/>
                <a:ea typeface="Times New Roman"/>
                <a:cs typeface="Times New Roman"/>
                <a:sym typeface="Times New Roman"/>
              </a:defRPr>
            </a:pPr>
            <a:r>
              <a:t>JWT + Bcrypt</a:t>
            </a:r>
            <a:r>
              <a:rPr b="0"/>
              <a:t> – Authentification et sécurisation des utilisateurs</a:t>
            </a:r>
            <a:endParaRPr>
              <a:latin typeface="Arial"/>
              <a:ea typeface="Arial"/>
              <a:cs typeface="Arial"/>
              <a:sym typeface="Arial"/>
            </a:endParaRPr>
          </a:p>
          <a:p>
            <a:pPr marL="457200" indent="-317520" defTabSz="457200">
              <a:spcBef>
                <a:spcPts val="1100"/>
              </a:spcBef>
              <a:buClr>
                <a:srgbClr val="000000"/>
              </a:buClr>
              <a:buSzPct val="100000"/>
              <a:buFont typeface="Times Roman"/>
              <a:buChar char="•"/>
              <a:defRPr b="1" spc="-1" sz="1500">
                <a:latin typeface="Times New Roman"/>
                <a:ea typeface="Times New Roman"/>
                <a:cs typeface="Times New Roman"/>
                <a:sym typeface="Times New Roman"/>
              </a:defRPr>
            </a:pPr>
            <a:r>
              <a:t>Cloudinary</a:t>
            </a:r>
            <a:r>
              <a:rPr b="0"/>
              <a:t> – Stockage et livraison des images</a:t>
            </a:r>
            <a:endParaRPr>
              <a:latin typeface="Arial"/>
              <a:ea typeface="Arial"/>
              <a:cs typeface="Arial"/>
              <a:sym typeface="Arial"/>
            </a:endParaRPr>
          </a:p>
          <a:p>
            <a:pPr marL="457200" indent="-317520" defTabSz="457200">
              <a:spcBef>
                <a:spcPts val="1100"/>
              </a:spcBef>
              <a:buClr>
                <a:srgbClr val="000000"/>
              </a:buClr>
              <a:buSzPct val="100000"/>
              <a:buFont typeface="Times Roman"/>
              <a:buChar char="•"/>
              <a:defRPr b="1" spc="-1" sz="1500">
                <a:latin typeface="Times New Roman"/>
                <a:ea typeface="Times New Roman"/>
                <a:cs typeface="Times New Roman"/>
                <a:sym typeface="Times New Roman"/>
              </a:defRPr>
            </a:pPr>
            <a:r>
              <a:t>Instagram Graph API</a:t>
            </a:r>
            <a:r>
              <a:rPr b="0"/>
              <a:t> – Publication automatique sur Instagram</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PlaceHolder 1"/>
          <p:cNvSpPr txBox="1"/>
          <p:nvPr>
            <p:ph type="title"/>
          </p:nvPr>
        </p:nvSpPr>
        <p:spPr>
          <a:xfrm>
            <a:off x="311759" y="444960"/>
            <a:ext cx="8519402" cy="571680"/>
          </a:xfrm>
          <a:prstGeom prst="rect">
            <a:avLst/>
          </a:prstGeom>
        </p:spPr>
        <p:txBody>
          <a:bodyPr lIns="91439" tIns="91439" rIns="91439" bIns="91439" anchor="t"/>
          <a:lstStyle>
            <a:lvl1pPr>
              <a:lnSpc>
                <a:spcPct val="115000"/>
              </a:lnSpc>
              <a:spcBef>
                <a:spcPts val="1100"/>
              </a:spcBef>
              <a:defRPr spc="-100">
                <a:latin typeface="Montserrat"/>
                <a:ea typeface="Montserrat"/>
                <a:cs typeface="Montserrat"/>
                <a:sym typeface="Montserrat"/>
              </a:defRPr>
            </a:lvl1pPr>
          </a:lstStyle>
          <a:p>
            <a:pPr/>
            <a:r>
              <a:t>Spécifications techniques</a:t>
            </a:r>
          </a:p>
        </p:txBody>
      </p:sp>
      <p:sp>
        <p:nvSpPr>
          <p:cNvPr id="247" name="Google Shape;103;p19"/>
          <p:cNvSpPr txBox="1"/>
          <p:nvPr/>
        </p:nvSpPr>
        <p:spPr>
          <a:xfrm>
            <a:off x="1799" y="0"/>
            <a:ext cx="4906802" cy="328801"/>
          </a:xfrm>
          <a:prstGeom prst="rect">
            <a:avLst/>
          </a:prstGeom>
          <a:ln w="12700">
            <a:miter lim="400000"/>
          </a:ln>
          <a:extLst>
            <a:ext uri="{C572A759-6A51-4108-AA02-DFA0A04FC94B}">
              <ma14:wrappingTextBoxFlag xmlns:ma14="http://schemas.microsoft.com/office/mac/drawingml/2011/main" val="1"/>
            </a:ext>
          </a:extLst>
        </p:spPr>
        <p:txBody>
          <a:bodyPr lIns="88200" tIns="88200" rIns="88200" bIns="88200">
            <a:spAutoFit/>
          </a:bodyPr>
          <a:lstStyle>
            <a:lvl1pPr>
              <a:lnSpc>
                <a:spcPct val="115000"/>
              </a:lnSpc>
              <a:spcBef>
                <a:spcPts val="1100"/>
              </a:spcBef>
              <a:defRPr spc="-1" sz="1000">
                <a:solidFill>
                  <a:srgbClr val="585858"/>
                </a:solidFill>
                <a:latin typeface="Montserrat"/>
                <a:ea typeface="Montserrat"/>
                <a:cs typeface="Montserrat"/>
                <a:sym typeface="Montserrat"/>
              </a:defRPr>
            </a:lvl1pPr>
          </a:lstStyle>
          <a:p>
            <a:pPr/>
            <a:r>
              <a:t>Présentation de l’usage du no-code</a:t>
            </a:r>
          </a:p>
        </p:txBody>
      </p:sp>
      <p:sp>
        <p:nvSpPr>
          <p:cNvPr id="248" name="Google Shape;104;p19"/>
          <p:cNvSpPr txBox="1"/>
          <p:nvPr/>
        </p:nvSpPr>
        <p:spPr>
          <a:xfrm>
            <a:off x="317519" y="1068840"/>
            <a:ext cx="4906802" cy="1826015"/>
          </a:xfrm>
          <a:prstGeom prst="rect">
            <a:avLst/>
          </a:prstGeom>
          <a:ln w="12700">
            <a:miter lim="400000"/>
          </a:ln>
          <a:extLst>
            <a:ext uri="{C572A759-6A51-4108-AA02-DFA0A04FC94B}">
              <ma14:wrappingTextBoxFlag xmlns:ma14="http://schemas.microsoft.com/office/mac/drawingml/2011/main" val="1"/>
            </a:ext>
          </a:extLst>
        </p:spPr>
        <p:txBody>
          <a:bodyPr lIns="89999" tIns="89999" rIns="89999" bIns="89999">
            <a:spAutoFit/>
          </a:bodyPr>
          <a:lstStyle/>
          <a:p>
            <a:pPr>
              <a:lnSpc>
                <a:spcPct val="150000"/>
              </a:lnSpc>
              <a:defRPr spc="-1" sz="1200">
                <a:solidFill>
                  <a:srgbClr val="0D0D0D"/>
                </a:solidFill>
                <a:latin typeface="Montserrat"/>
                <a:ea typeface="Montserrat"/>
                <a:cs typeface="Montserrat"/>
                <a:sym typeface="Montserrat"/>
              </a:defRPr>
            </a:pPr>
            <a:r>
              <a:rPr>
                <a:latin typeface="+mn-lt"/>
                <a:ea typeface="+mn-ea"/>
                <a:cs typeface="+mn-cs"/>
                <a:sym typeface="Helvetica"/>
              </a:rPr>
              <a:t>⚙️ </a:t>
            </a:r>
            <a:r>
              <a:t>Technologies impliquées :</a:t>
            </a:r>
            <a:endParaRPr>
              <a:latin typeface="Arial"/>
              <a:ea typeface="Arial"/>
              <a:cs typeface="Arial"/>
              <a:sym typeface="Arial"/>
            </a:endParaRPr>
          </a:p>
          <a:p>
            <a:pPr defTabSz="457200">
              <a:spcBef>
                <a:spcPts val="1100"/>
              </a:spcBef>
              <a:defRPr b="1" spc="-1" sz="1200">
                <a:latin typeface="Arial"/>
                <a:ea typeface="Arial"/>
                <a:cs typeface="Arial"/>
                <a:sym typeface="Arial"/>
              </a:defRPr>
            </a:pPr>
            <a:r>
              <a:t>Front-end :</a:t>
            </a:r>
            <a:r>
              <a:rPr b="0"/>
              <a:t> React, html-to-image</a:t>
            </a:r>
          </a:p>
          <a:p>
            <a:pPr defTabSz="457200">
              <a:spcBef>
                <a:spcPts val="1100"/>
              </a:spcBef>
              <a:defRPr b="1" spc="-1" sz="1200">
                <a:latin typeface="Arial"/>
                <a:ea typeface="Arial"/>
                <a:cs typeface="Arial"/>
                <a:sym typeface="Arial"/>
              </a:defRPr>
            </a:pPr>
            <a:r>
              <a:t>Back-end :</a:t>
            </a:r>
            <a:r>
              <a:rPr b="0"/>
              <a:t> Node.js, Express, axios/fetch</a:t>
            </a:r>
          </a:p>
          <a:p>
            <a:pPr defTabSz="457200">
              <a:spcBef>
                <a:spcPts val="1100"/>
              </a:spcBef>
              <a:defRPr b="1" spc="-1" sz="1200">
                <a:latin typeface="Arial"/>
                <a:ea typeface="Arial"/>
                <a:cs typeface="Arial"/>
                <a:sym typeface="Arial"/>
              </a:defRPr>
            </a:pPr>
            <a:r>
              <a:t>API :</a:t>
            </a:r>
            <a:r>
              <a:rPr b="0"/>
              <a:t> Instagram Graph API (via OAuth 2.0)</a:t>
            </a:r>
          </a:p>
          <a:p>
            <a:pPr defTabSz="457200">
              <a:spcBef>
                <a:spcPts val="1100"/>
              </a:spcBef>
              <a:defRPr b="1" spc="-1" sz="1200">
                <a:latin typeface="Arial"/>
                <a:ea typeface="Arial"/>
                <a:cs typeface="Arial"/>
                <a:sym typeface="Arial"/>
              </a:defRPr>
            </a:pPr>
            <a:r>
              <a:t>OAuth / Auth :</a:t>
            </a:r>
            <a:r>
              <a:rPr b="0"/>
              <a:t> Meta App (Facebook Developer)</a:t>
            </a:r>
          </a:p>
        </p:txBody>
      </p:sp>
      <p:sp>
        <p:nvSpPr>
          <p:cNvPr id="249" name="Google Shape;105;p19"/>
          <p:cNvSpPr/>
          <p:nvPr/>
        </p:nvSpPr>
        <p:spPr>
          <a:xfrm>
            <a:off x="-4680" y="-1"/>
            <a:ext cx="9152640" cy="238682"/>
          </a:xfrm>
          <a:prstGeom prst="rect">
            <a:avLst/>
          </a:prstGeom>
          <a:solidFill>
            <a:srgbClr val="FBF2E7"/>
          </a:solidFill>
          <a:ln w="3175">
            <a:solidFill>
              <a:srgbClr val="F7EDDE"/>
            </a:solidFill>
          </a:ln>
        </p:spPr>
        <p:txBody>
          <a:bodyPr lIns="0" tIns="0" rIns="0" bIns="0" anchor="ctr"/>
          <a:lstStyle/>
          <a:p>
            <a:pPr algn="ctr">
              <a:defRPr spc="-1" sz="1400">
                <a:latin typeface="Arial"/>
                <a:ea typeface="Arial"/>
                <a:cs typeface="Arial"/>
                <a:sym typeface="Arial"/>
              </a:defRPr>
            </a:pPr>
          </a:p>
        </p:txBody>
      </p:sp>
      <p:pic>
        <p:nvPicPr>
          <p:cNvPr id="250" name="Google Shape;106;p19" descr="Google Shape;106;p19"/>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251" name="PlaceHolder 2"/>
          <p:cNvSpPr txBox="1"/>
          <p:nvPr>
            <p:ph type="sldNum" sz="quarter" idx="4294967295"/>
          </p:nvPr>
        </p:nvSpPr>
        <p:spPr>
          <a:xfrm>
            <a:off x="8693280" y="4701507"/>
            <a:ext cx="333709"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sp>
        <p:nvSpPr>
          <p:cNvPr id="252" name="Google Shape;104;p19"/>
          <p:cNvSpPr txBox="1"/>
          <p:nvPr/>
        </p:nvSpPr>
        <p:spPr>
          <a:xfrm>
            <a:off x="317519" y="3027959"/>
            <a:ext cx="4906802" cy="1272201"/>
          </a:xfrm>
          <a:prstGeom prst="rect">
            <a:avLst/>
          </a:prstGeom>
          <a:ln w="12700">
            <a:miter lim="400000"/>
          </a:ln>
          <a:extLst>
            <a:ext uri="{C572A759-6A51-4108-AA02-DFA0A04FC94B}">
              <ma14:wrappingTextBoxFlag xmlns:ma14="http://schemas.microsoft.com/office/mac/drawingml/2011/main" val="1"/>
            </a:ext>
          </a:extLst>
        </p:spPr>
        <p:txBody>
          <a:bodyPr lIns="89999" tIns="89999" rIns="89999" bIns="89999">
            <a:spAutoFit/>
          </a:bodyPr>
          <a:lstStyle/>
          <a:p>
            <a:pPr>
              <a:lnSpc>
                <a:spcPct val="150000"/>
              </a:lnSpc>
              <a:defRPr spc="-1" sz="1200">
                <a:solidFill>
                  <a:srgbClr val="0D0D0D"/>
                </a:solidFill>
                <a:latin typeface="Montserrat"/>
                <a:ea typeface="Montserrat"/>
                <a:cs typeface="Montserrat"/>
                <a:sym typeface="Montserrat"/>
              </a:defRPr>
            </a:pPr>
            <a:r>
              <a:rPr>
                <a:latin typeface="+mn-lt"/>
                <a:ea typeface="+mn-ea"/>
                <a:cs typeface="+mn-cs"/>
                <a:sym typeface="Helvetica"/>
              </a:rPr>
              <a:t>✅ </a:t>
            </a:r>
            <a:r>
              <a:t>Avantages :</a:t>
            </a:r>
            <a:endParaRPr>
              <a:latin typeface="Arial"/>
              <a:ea typeface="Arial"/>
              <a:cs typeface="Arial"/>
              <a:sym typeface="Arial"/>
            </a:endParaRPr>
          </a:p>
          <a:p>
            <a:pPr marL="457200" indent="-323999">
              <a:lnSpc>
                <a:spcPct val="150000"/>
              </a:lnSpc>
              <a:buClr>
                <a:srgbClr val="0D0D0D"/>
              </a:buClr>
              <a:buSzPct val="100000"/>
              <a:buFont typeface="Helvetica"/>
              <a:buChar char="●"/>
              <a:defRPr spc="-1" sz="1200">
                <a:solidFill>
                  <a:srgbClr val="0D0D0D"/>
                </a:solidFill>
                <a:latin typeface="Montserrat"/>
                <a:ea typeface="Montserrat"/>
                <a:cs typeface="Montserrat"/>
                <a:sym typeface="Montserrat"/>
              </a:defRPr>
            </a:pPr>
            <a:r>
              <a:t>Processus fluide pour les restaurateurs</a:t>
            </a:r>
            <a:endParaRPr>
              <a:latin typeface="Arial"/>
              <a:ea typeface="Arial"/>
              <a:cs typeface="Arial"/>
              <a:sym typeface="Arial"/>
            </a:endParaRPr>
          </a:p>
          <a:p>
            <a:pPr marL="457200" indent="-323999">
              <a:lnSpc>
                <a:spcPct val="150000"/>
              </a:lnSpc>
              <a:buClr>
                <a:srgbClr val="0D0D0D"/>
              </a:buClr>
              <a:buSzPct val="100000"/>
              <a:buFont typeface="Helvetica"/>
              <a:buChar char="●"/>
              <a:defRPr spc="-1" sz="1200">
                <a:solidFill>
                  <a:srgbClr val="0D0D0D"/>
                </a:solidFill>
                <a:latin typeface="Montserrat"/>
                <a:ea typeface="Montserrat"/>
                <a:cs typeface="Montserrat"/>
                <a:sym typeface="Montserrat"/>
              </a:defRPr>
            </a:pPr>
            <a:r>
              <a:t>Publication directe depuis Menu Maker</a:t>
            </a:r>
            <a:endParaRPr>
              <a:latin typeface="Arial"/>
              <a:ea typeface="Arial"/>
              <a:cs typeface="Arial"/>
              <a:sym typeface="Arial"/>
            </a:endParaRPr>
          </a:p>
          <a:p>
            <a:pPr marL="457200" indent="-323999">
              <a:lnSpc>
                <a:spcPct val="150000"/>
              </a:lnSpc>
              <a:buClr>
                <a:srgbClr val="0D0D0D"/>
              </a:buClr>
              <a:buSzPct val="100000"/>
              <a:buFont typeface="Helvetica"/>
              <a:buChar char="●"/>
              <a:defRPr spc="-1" sz="1200">
                <a:solidFill>
                  <a:srgbClr val="0D0D0D"/>
                </a:solidFill>
                <a:latin typeface="Montserrat"/>
                <a:ea typeface="Montserrat"/>
                <a:cs typeface="Montserrat"/>
                <a:sym typeface="Montserrat"/>
              </a:defRPr>
            </a:pPr>
            <a:r>
              <a:t>100% compatible avec comptes professionnels Instagram</a:t>
            </a:r>
          </a:p>
        </p:txBody>
      </p:sp>
      <p:sp>
        <p:nvSpPr>
          <p:cNvPr id="253" name="Google Shape;104;p19"/>
          <p:cNvSpPr txBox="1"/>
          <p:nvPr/>
        </p:nvSpPr>
        <p:spPr>
          <a:xfrm>
            <a:off x="3012839" y="-1007281"/>
            <a:ext cx="2534041" cy="891201"/>
          </a:xfrm>
          <a:prstGeom prst="rect">
            <a:avLst/>
          </a:prstGeom>
          <a:ln w="12700">
            <a:miter lim="400000"/>
          </a:ln>
          <a:extLst>
            <a:ext uri="{C572A759-6A51-4108-AA02-DFA0A04FC94B}">
              <ma14:wrappingTextBoxFlag xmlns:ma14="http://schemas.microsoft.com/office/mac/drawingml/2011/main" val="1"/>
            </a:ext>
          </a:extLst>
        </p:spPr>
        <p:txBody>
          <a:bodyPr lIns="89999" tIns="89999" rIns="89999" bIns="89999">
            <a:spAutoFit/>
          </a:bodyPr>
          <a:lstStyle>
            <a:lvl1pPr>
              <a:lnSpc>
                <a:spcPct val="150000"/>
              </a:lnSpc>
              <a:defRPr spc="-1" sz="1200">
                <a:solidFill>
                  <a:srgbClr val="0D0D0D"/>
                </a:solidFill>
                <a:latin typeface="Montserrat"/>
                <a:ea typeface="Montserrat"/>
                <a:cs typeface="Montserrat"/>
                <a:sym typeface="Montserrat"/>
              </a:defRPr>
            </a:lvl1pPr>
          </a:lstStyle>
          <a:p>
            <a:pPr/>
            <a:r>
              <a:t>HTML —-&gt; Image —-&gt; OAuth —&gt; API GRAPH —-&gt; Publication sur instagram</a:t>
            </a:r>
          </a:p>
        </p:txBody>
      </p:sp>
      <p:pic>
        <p:nvPicPr>
          <p:cNvPr id="254" name="Image 7 mai 2025, 13_35_35.png" descr="Image 7 mai 2025, 13_35_35.png"/>
          <p:cNvPicPr>
            <a:picLocks noChangeAspect="1"/>
          </p:cNvPicPr>
          <p:nvPr/>
        </p:nvPicPr>
        <p:blipFill>
          <a:blip r:embed="rId3">
            <a:extLst/>
          </a:blip>
          <a:stretch>
            <a:fillRect/>
          </a:stretch>
        </p:blipFill>
        <p:spPr>
          <a:xfrm>
            <a:off x="5571719" y="355320"/>
            <a:ext cx="3149641" cy="472464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PlaceHolder 1"/>
          <p:cNvSpPr txBox="1"/>
          <p:nvPr>
            <p:ph type="title"/>
          </p:nvPr>
        </p:nvSpPr>
        <p:spPr>
          <a:xfrm>
            <a:off x="311759" y="444960"/>
            <a:ext cx="8519402" cy="571680"/>
          </a:xfrm>
          <a:prstGeom prst="rect">
            <a:avLst/>
          </a:prstGeom>
        </p:spPr>
        <p:txBody>
          <a:bodyPr lIns="91439" tIns="91439" rIns="91439" bIns="91439" anchor="t"/>
          <a:lstStyle>
            <a:lvl1pPr defTabSz="887040">
              <a:defRPr spc="-100" sz="2500">
                <a:latin typeface="Montserrat"/>
                <a:ea typeface="Montserrat"/>
                <a:cs typeface="Montserrat"/>
                <a:sym typeface="Montserrat"/>
              </a:defRPr>
            </a:lvl1pPr>
          </a:lstStyle>
          <a:p>
            <a:pPr/>
            <a:r>
              <a:t>Sommaire</a:t>
            </a:r>
          </a:p>
        </p:txBody>
      </p:sp>
      <p:sp>
        <p:nvSpPr>
          <p:cNvPr id="123" name="PlaceHolder 2"/>
          <p:cNvSpPr txBox="1"/>
          <p:nvPr>
            <p:ph type="body" idx="1"/>
          </p:nvPr>
        </p:nvSpPr>
        <p:spPr>
          <a:xfrm>
            <a:off x="311759" y="1152359"/>
            <a:ext cx="8519402" cy="3415321"/>
          </a:xfrm>
          <a:prstGeom prst="rect">
            <a:avLst/>
          </a:prstGeom>
        </p:spPr>
        <p:txBody>
          <a:bodyPr lIns="91439" tIns="91439" rIns="91439" bIns="91439"/>
          <a:lstStyle/>
          <a:p>
            <a:pPr marL="311040" indent="-228960" defTabSz="621719">
              <a:lnSpc>
                <a:spcPct val="150000"/>
              </a:lnSpc>
              <a:spcBef>
                <a:spcPts val="1000"/>
              </a:spcBef>
              <a:buClr>
                <a:srgbClr val="0D0D0D"/>
              </a:buClr>
              <a:buAutoNum type="arabicPeriod" startAt="1"/>
              <a:defRPr spc="-100" sz="1300">
                <a:solidFill>
                  <a:srgbClr val="0D0D0D"/>
                </a:solidFill>
                <a:latin typeface="Montserrat"/>
                <a:ea typeface="Montserrat"/>
                <a:cs typeface="Montserrat"/>
                <a:sym typeface="Montserrat"/>
              </a:defRPr>
            </a:pPr>
            <a:r>
              <a:t>Contexte du projet</a:t>
            </a:r>
            <a:endParaRPr spc="-1"/>
          </a:p>
          <a:p>
            <a:pPr marL="311040" indent="-228960" defTabSz="621719">
              <a:lnSpc>
                <a:spcPct val="150000"/>
              </a:lnSpc>
              <a:spcBef>
                <a:spcPts val="900"/>
              </a:spcBef>
              <a:buClr>
                <a:srgbClr val="0D0D0D"/>
              </a:buClr>
              <a:buAutoNum type="arabicPeriod" startAt="1"/>
              <a:defRPr spc="-100" sz="1300">
                <a:solidFill>
                  <a:srgbClr val="0D0D0D"/>
                </a:solidFill>
                <a:latin typeface="Montserrat"/>
                <a:ea typeface="Montserrat"/>
                <a:cs typeface="Montserrat"/>
                <a:sym typeface="Montserrat"/>
              </a:defRPr>
            </a:pPr>
            <a:r>
              <a:t>Aperçu de la maquette</a:t>
            </a:r>
            <a:endParaRPr spc="-1"/>
          </a:p>
          <a:p>
            <a:pPr marL="311040" indent="-228960" defTabSz="621719">
              <a:lnSpc>
                <a:spcPct val="150000"/>
              </a:lnSpc>
              <a:spcBef>
                <a:spcPts val="900"/>
              </a:spcBef>
              <a:buClr>
                <a:srgbClr val="0D0D0D"/>
              </a:buClr>
              <a:buAutoNum type="arabicPeriod" startAt="1"/>
              <a:defRPr spc="-100" sz="1300">
                <a:solidFill>
                  <a:srgbClr val="0D0D0D"/>
                </a:solidFill>
                <a:latin typeface="Montserrat"/>
                <a:ea typeface="Montserrat"/>
                <a:cs typeface="Montserrat"/>
                <a:sym typeface="Montserrat"/>
              </a:defRPr>
            </a:pPr>
            <a:r>
              <a:t>Méthodologie utilisée</a:t>
            </a:r>
            <a:endParaRPr spc="-1"/>
          </a:p>
          <a:p>
            <a:pPr marL="311040" indent="-228960" defTabSz="621719">
              <a:lnSpc>
                <a:spcPct val="150000"/>
              </a:lnSpc>
              <a:spcBef>
                <a:spcPts val="900"/>
              </a:spcBef>
              <a:buClr>
                <a:srgbClr val="0D0D0D"/>
              </a:buClr>
              <a:buAutoNum type="arabicPeriod" startAt="1"/>
              <a:defRPr spc="-100" sz="1300">
                <a:solidFill>
                  <a:srgbClr val="0D0D0D"/>
                </a:solidFill>
                <a:latin typeface="Montserrat"/>
                <a:ea typeface="Montserrat"/>
                <a:cs typeface="Montserrat"/>
                <a:sym typeface="Montserrat"/>
              </a:defRPr>
            </a:pPr>
            <a:r>
              <a:t>Tableau Kanban</a:t>
            </a:r>
            <a:endParaRPr spc="-1"/>
          </a:p>
          <a:p>
            <a:pPr marL="311040" indent="-228960" defTabSz="621719">
              <a:lnSpc>
                <a:spcPct val="150000"/>
              </a:lnSpc>
              <a:spcBef>
                <a:spcPts val="900"/>
              </a:spcBef>
              <a:buClr>
                <a:srgbClr val="0D0D0D"/>
              </a:buClr>
              <a:buAutoNum type="arabicPeriod" startAt="1"/>
              <a:defRPr spc="-100" sz="1300">
                <a:solidFill>
                  <a:srgbClr val="0D0D0D"/>
                </a:solidFill>
                <a:latin typeface="Montserrat"/>
                <a:ea typeface="Montserrat"/>
                <a:cs typeface="Montserrat"/>
                <a:sym typeface="Montserrat"/>
              </a:defRPr>
            </a:pPr>
            <a:r>
              <a:t>Spécifications techniques</a:t>
            </a:r>
            <a:endParaRPr spc="-1"/>
          </a:p>
          <a:p>
            <a:pPr marL="311040" indent="-228960" defTabSz="621719">
              <a:lnSpc>
                <a:spcPct val="150000"/>
              </a:lnSpc>
              <a:spcBef>
                <a:spcPts val="900"/>
              </a:spcBef>
              <a:buClr>
                <a:srgbClr val="0D0D0D"/>
              </a:buClr>
              <a:buAutoNum type="arabicPeriod" startAt="1"/>
              <a:defRPr spc="-100" sz="1300">
                <a:solidFill>
                  <a:srgbClr val="0D0D0D"/>
                </a:solidFill>
                <a:latin typeface="Montserrat"/>
                <a:ea typeface="Montserrat"/>
                <a:cs typeface="Montserrat"/>
                <a:sym typeface="Montserrat"/>
              </a:defRPr>
            </a:pPr>
            <a:r>
              <a:t>Veille technologique</a:t>
            </a:r>
            <a:endParaRPr spc="-1"/>
          </a:p>
          <a:p>
            <a:pPr marL="311040" indent="-228960" defTabSz="621719">
              <a:lnSpc>
                <a:spcPct val="150000"/>
              </a:lnSpc>
              <a:spcBef>
                <a:spcPts val="900"/>
              </a:spcBef>
              <a:buClr>
                <a:srgbClr val="0D0D0D"/>
              </a:buClr>
              <a:buAutoNum type="arabicPeriod" startAt="1"/>
              <a:defRPr spc="-100" sz="1300">
                <a:solidFill>
                  <a:srgbClr val="0D0D0D"/>
                </a:solidFill>
                <a:latin typeface="Montserrat"/>
                <a:ea typeface="Montserrat"/>
                <a:cs typeface="Montserrat"/>
                <a:sym typeface="Montserrat"/>
              </a:defRPr>
            </a:pPr>
            <a:r>
              <a:t>Conclusion </a:t>
            </a:r>
            <a:endParaRPr spc="-1"/>
          </a:p>
          <a:p>
            <a:pPr marL="311040" indent="-228960" defTabSz="621719">
              <a:lnSpc>
                <a:spcPct val="150000"/>
              </a:lnSpc>
              <a:spcBef>
                <a:spcPts val="900"/>
              </a:spcBef>
              <a:buClr>
                <a:srgbClr val="0D0D0D"/>
              </a:buClr>
              <a:buAutoNum type="arabicPeriod" startAt="1"/>
              <a:defRPr spc="-100" sz="1300">
                <a:solidFill>
                  <a:srgbClr val="0D0D0D"/>
                </a:solidFill>
                <a:latin typeface="Montserrat"/>
                <a:ea typeface="Montserrat"/>
                <a:cs typeface="Montserrat"/>
                <a:sym typeface="Montserrat"/>
              </a:defRPr>
            </a:pPr>
            <a:r>
              <a:t>Questions</a:t>
            </a:r>
          </a:p>
        </p:txBody>
      </p:sp>
      <p:pic>
        <p:nvPicPr>
          <p:cNvPr id="124" name="Google Shape;63;p14" descr="Google Shape;63;p14"/>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125" name="PlaceHolder 3"/>
          <p:cNvSpPr txBox="1"/>
          <p:nvPr>
            <p:ph type="sldNum" sz="quarter" idx="4294967295"/>
          </p:nvPr>
        </p:nvSpPr>
        <p:spPr>
          <a:xfrm>
            <a:off x="8754480" y="4701507"/>
            <a:ext cx="263205"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PlaceHolder 1"/>
          <p:cNvSpPr txBox="1"/>
          <p:nvPr>
            <p:ph type="title"/>
          </p:nvPr>
        </p:nvSpPr>
        <p:spPr>
          <a:xfrm>
            <a:off x="311759" y="444960"/>
            <a:ext cx="8519402" cy="571680"/>
          </a:xfrm>
          <a:prstGeom prst="rect">
            <a:avLst/>
          </a:prstGeom>
        </p:spPr>
        <p:txBody>
          <a:bodyPr lIns="91439" tIns="91439" rIns="91439" bIns="91439" anchor="t"/>
          <a:lstStyle>
            <a:lvl1pPr>
              <a:lnSpc>
                <a:spcPct val="115000"/>
              </a:lnSpc>
              <a:spcBef>
                <a:spcPts val="1100"/>
              </a:spcBef>
              <a:defRPr spc="-100" sz="2000">
                <a:latin typeface="Montserrat"/>
                <a:ea typeface="Montserrat"/>
                <a:cs typeface="Montserrat"/>
                <a:sym typeface="Montserrat"/>
              </a:defRPr>
            </a:lvl1pPr>
          </a:lstStyle>
          <a:p>
            <a:pPr/>
            <a:r>
              <a:t>Veille Technologique</a:t>
            </a:r>
          </a:p>
        </p:txBody>
      </p:sp>
      <p:sp>
        <p:nvSpPr>
          <p:cNvPr id="257" name="Google Shape;113;p20"/>
          <p:cNvSpPr txBox="1"/>
          <p:nvPr/>
        </p:nvSpPr>
        <p:spPr>
          <a:xfrm>
            <a:off x="1799" y="0"/>
            <a:ext cx="4906802" cy="328801"/>
          </a:xfrm>
          <a:prstGeom prst="rect">
            <a:avLst/>
          </a:prstGeom>
          <a:ln w="12700">
            <a:miter lim="400000"/>
          </a:ln>
          <a:extLst>
            <a:ext uri="{C572A759-6A51-4108-AA02-DFA0A04FC94B}">
              <ma14:wrappingTextBoxFlag xmlns:ma14="http://schemas.microsoft.com/office/mac/drawingml/2011/main" val="1"/>
            </a:ext>
          </a:extLst>
        </p:spPr>
        <p:txBody>
          <a:bodyPr lIns="88200" tIns="88200" rIns="88200" bIns="88200">
            <a:spAutoFit/>
          </a:bodyPr>
          <a:lstStyle>
            <a:lvl1pPr>
              <a:lnSpc>
                <a:spcPct val="115000"/>
              </a:lnSpc>
              <a:spcBef>
                <a:spcPts val="1100"/>
              </a:spcBef>
              <a:defRPr spc="-1" sz="1000">
                <a:solidFill>
                  <a:srgbClr val="585858"/>
                </a:solidFill>
                <a:latin typeface="Montserrat"/>
                <a:ea typeface="Montserrat"/>
                <a:cs typeface="Montserrat"/>
                <a:sym typeface="Montserrat"/>
              </a:defRPr>
            </a:lvl1pPr>
          </a:lstStyle>
          <a:p>
            <a:pPr/>
            <a:r>
              <a:t>Présentation de l’usage du no-code</a:t>
            </a:r>
          </a:p>
        </p:txBody>
      </p:sp>
      <p:sp>
        <p:nvSpPr>
          <p:cNvPr id="258" name="Google Shape;115;p20"/>
          <p:cNvSpPr/>
          <p:nvPr/>
        </p:nvSpPr>
        <p:spPr>
          <a:xfrm>
            <a:off x="-4680" y="-1"/>
            <a:ext cx="9152640" cy="238682"/>
          </a:xfrm>
          <a:prstGeom prst="rect">
            <a:avLst/>
          </a:prstGeom>
          <a:solidFill>
            <a:srgbClr val="FBF2E7"/>
          </a:solidFill>
          <a:ln w="3175">
            <a:solidFill>
              <a:srgbClr val="F7EDDE"/>
            </a:solidFill>
          </a:ln>
        </p:spPr>
        <p:txBody>
          <a:bodyPr lIns="0" tIns="0" rIns="0" bIns="0" anchor="ctr"/>
          <a:lstStyle/>
          <a:p>
            <a:pPr algn="ctr">
              <a:defRPr spc="-1" sz="1400">
                <a:latin typeface="Arial"/>
                <a:ea typeface="Arial"/>
                <a:cs typeface="Arial"/>
                <a:sym typeface="Arial"/>
              </a:defRPr>
            </a:pPr>
          </a:p>
        </p:txBody>
      </p:sp>
      <p:pic>
        <p:nvPicPr>
          <p:cNvPr id="259" name="Google Shape;116;p20" descr="Google Shape;116;p20"/>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260" name="PlaceHolder 2"/>
          <p:cNvSpPr txBox="1"/>
          <p:nvPr>
            <p:ph type="sldNum" sz="quarter" idx="4294967295"/>
          </p:nvPr>
        </p:nvSpPr>
        <p:spPr>
          <a:xfrm>
            <a:off x="8683920" y="4701507"/>
            <a:ext cx="333710"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pic>
        <p:nvPicPr>
          <p:cNvPr id="261" name="Capture d’écran 2025-04-28 à 18.18.51.png" descr="Capture d’écran 2025-04-28 à 18.18.51.png"/>
          <p:cNvPicPr>
            <a:picLocks noChangeAspect="1"/>
          </p:cNvPicPr>
          <p:nvPr/>
        </p:nvPicPr>
        <p:blipFill>
          <a:blip r:embed="rId3">
            <a:extLst/>
          </a:blip>
          <a:stretch>
            <a:fillRect/>
          </a:stretch>
        </p:blipFill>
        <p:spPr>
          <a:xfrm>
            <a:off x="4795920" y="1133279"/>
            <a:ext cx="3149281" cy="3619081"/>
          </a:xfrm>
          <a:prstGeom prst="rect">
            <a:avLst/>
          </a:prstGeom>
          <a:ln w="12700">
            <a:miter lim="400000"/>
          </a:ln>
        </p:spPr>
      </p:pic>
      <p:pic>
        <p:nvPicPr>
          <p:cNvPr id="262" name="Capture d’écran 2025-04-28 à 18.19.48.png" descr="Capture d’écran 2025-04-28 à 18.19.48.png"/>
          <p:cNvPicPr>
            <a:picLocks noChangeAspect="1"/>
          </p:cNvPicPr>
          <p:nvPr/>
        </p:nvPicPr>
        <p:blipFill>
          <a:blip r:embed="rId4">
            <a:extLst/>
          </a:blip>
          <a:stretch>
            <a:fillRect/>
          </a:stretch>
        </p:blipFill>
        <p:spPr>
          <a:xfrm>
            <a:off x="1070280" y="1133279"/>
            <a:ext cx="2770201" cy="361908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PlaceHolder 1"/>
          <p:cNvSpPr txBox="1"/>
          <p:nvPr>
            <p:ph type="title"/>
          </p:nvPr>
        </p:nvSpPr>
        <p:spPr>
          <a:xfrm>
            <a:off x="311759" y="444960"/>
            <a:ext cx="8519402" cy="571680"/>
          </a:xfrm>
          <a:prstGeom prst="rect">
            <a:avLst/>
          </a:prstGeom>
        </p:spPr>
        <p:txBody>
          <a:bodyPr lIns="91439" tIns="91439" rIns="91439" bIns="91439" anchor="t"/>
          <a:lstStyle>
            <a:lvl1pPr>
              <a:lnSpc>
                <a:spcPct val="115000"/>
              </a:lnSpc>
              <a:spcBef>
                <a:spcPts val="1100"/>
              </a:spcBef>
              <a:defRPr spc="-100" sz="2000">
                <a:latin typeface="Montserrat"/>
                <a:ea typeface="Montserrat"/>
                <a:cs typeface="Montserrat"/>
                <a:sym typeface="Montserrat"/>
              </a:defRPr>
            </a:lvl1pPr>
          </a:lstStyle>
          <a:p>
            <a:pPr/>
            <a:r>
              <a:t>Veille Technologique</a:t>
            </a:r>
          </a:p>
        </p:txBody>
      </p:sp>
      <p:sp>
        <p:nvSpPr>
          <p:cNvPr id="265" name="Google Shape;113;p20"/>
          <p:cNvSpPr txBox="1"/>
          <p:nvPr/>
        </p:nvSpPr>
        <p:spPr>
          <a:xfrm>
            <a:off x="1799" y="0"/>
            <a:ext cx="4906802" cy="328801"/>
          </a:xfrm>
          <a:prstGeom prst="rect">
            <a:avLst/>
          </a:prstGeom>
          <a:ln w="12700">
            <a:miter lim="400000"/>
          </a:ln>
          <a:extLst>
            <a:ext uri="{C572A759-6A51-4108-AA02-DFA0A04FC94B}">
              <ma14:wrappingTextBoxFlag xmlns:ma14="http://schemas.microsoft.com/office/mac/drawingml/2011/main" val="1"/>
            </a:ext>
          </a:extLst>
        </p:spPr>
        <p:txBody>
          <a:bodyPr lIns="88200" tIns="88200" rIns="88200" bIns="88200">
            <a:spAutoFit/>
          </a:bodyPr>
          <a:lstStyle>
            <a:lvl1pPr>
              <a:lnSpc>
                <a:spcPct val="115000"/>
              </a:lnSpc>
              <a:spcBef>
                <a:spcPts val="1100"/>
              </a:spcBef>
              <a:defRPr spc="-1" sz="1000">
                <a:solidFill>
                  <a:srgbClr val="585858"/>
                </a:solidFill>
                <a:latin typeface="Montserrat"/>
                <a:ea typeface="Montserrat"/>
                <a:cs typeface="Montserrat"/>
                <a:sym typeface="Montserrat"/>
              </a:defRPr>
            </a:lvl1pPr>
          </a:lstStyle>
          <a:p>
            <a:pPr/>
            <a:r>
              <a:t>Présentation de l’usage du no-code</a:t>
            </a:r>
          </a:p>
        </p:txBody>
      </p:sp>
      <p:sp>
        <p:nvSpPr>
          <p:cNvPr id="266" name="Google Shape;114;p20"/>
          <p:cNvSpPr txBox="1"/>
          <p:nvPr/>
        </p:nvSpPr>
        <p:spPr>
          <a:xfrm>
            <a:off x="212399" y="1218239"/>
            <a:ext cx="8519402" cy="387809"/>
          </a:xfrm>
          <a:prstGeom prst="rect">
            <a:avLst/>
          </a:prstGeom>
          <a:ln w="12700">
            <a:miter lim="400000"/>
          </a:ln>
          <a:extLst>
            <a:ext uri="{C572A759-6A51-4108-AA02-DFA0A04FC94B}">
              <ma14:wrappingTextBoxFlag xmlns:ma14="http://schemas.microsoft.com/office/mac/drawingml/2011/main" val="1"/>
            </a:ext>
          </a:extLst>
        </p:spPr>
        <p:txBody>
          <a:bodyPr lIns="89999" tIns="89999" rIns="89999" bIns="89999">
            <a:spAutoFit/>
          </a:bodyPr>
          <a:lstStyle>
            <a:lvl1pPr defTabSz="457200">
              <a:defRPr spc="-1" sz="1500">
                <a:latin typeface="Times New Roman"/>
                <a:ea typeface="Times New Roman"/>
                <a:cs typeface="Times New Roman"/>
                <a:sym typeface="Times New Roman"/>
              </a:defRPr>
            </a:lvl1pPr>
          </a:lstStyle>
          <a:p>
            <a:pPr/>
            <a:r>
              <a:t>La veille a été organisée sur Feedly selon deux axes :</a:t>
            </a:r>
          </a:p>
        </p:txBody>
      </p:sp>
      <p:sp>
        <p:nvSpPr>
          <p:cNvPr id="267" name="Google Shape;115;p20"/>
          <p:cNvSpPr/>
          <p:nvPr/>
        </p:nvSpPr>
        <p:spPr>
          <a:xfrm>
            <a:off x="-4680" y="-1"/>
            <a:ext cx="9152640" cy="238682"/>
          </a:xfrm>
          <a:prstGeom prst="rect">
            <a:avLst/>
          </a:prstGeom>
          <a:solidFill>
            <a:srgbClr val="FBF2E7"/>
          </a:solidFill>
          <a:ln w="3175">
            <a:solidFill>
              <a:srgbClr val="F7EDDE"/>
            </a:solidFill>
          </a:ln>
        </p:spPr>
        <p:txBody>
          <a:bodyPr lIns="0" tIns="0" rIns="0" bIns="0" anchor="ctr"/>
          <a:lstStyle/>
          <a:p>
            <a:pPr algn="ctr">
              <a:defRPr spc="-1" sz="1400">
                <a:latin typeface="Arial"/>
                <a:ea typeface="Arial"/>
                <a:cs typeface="Arial"/>
                <a:sym typeface="Arial"/>
              </a:defRPr>
            </a:pPr>
          </a:p>
        </p:txBody>
      </p:sp>
      <p:pic>
        <p:nvPicPr>
          <p:cNvPr id="268" name="Google Shape;116;p20" descr="Google Shape;116;p20"/>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269" name="PlaceHolder 2"/>
          <p:cNvSpPr txBox="1"/>
          <p:nvPr>
            <p:ph type="sldNum" sz="quarter" idx="4294967295"/>
          </p:nvPr>
        </p:nvSpPr>
        <p:spPr>
          <a:xfrm>
            <a:off x="8683920" y="4701507"/>
            <a:ext cx="333710"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sp>
        <p:nvSpPr>
          <p:cNvPr id="270" name="📘 Axe 1 – Veille spécifique Menu Maker…"/>
          <p:cNvSpPr txBox="1"/>
          <p:nvPr/>
        </p:nvSpPr>
        <p:spPr>
          <a:xfrm>
            <a:off x="1007999" y="1828080"/>
            <a:ext cx="7127642" cy="2171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457200">
              <a:spcBef>
                <a:spcPts val="1500"/>
              </a:spcBef>
              <a:defRPr b="1" spc="-1" sz="1500">
                <a:latin typeface="Times New Roman"/>
                <a:ea typeface="Times New Roman"/>
                <a:cs typeface="Times New Roman"/>
                <a:sym typeface="Times New Roman"/>
              </a:defRPr>
            </a:pPr>
            <a:r>
              <a:t>📘 Axe 1 – Veille spécifique Menu Maker</a:t>
            </a:r>
            <a:endParaRPr>
              <a:latin typeface="Arial"/>
              <a:ea typeface="Arial"/>
              <a:cs typeface="Arial"/>
              <a:sym typeface="Arial"/>
            </a:endParaRPr>
          </a:p>
          <a:p>
            <a:pPr defTabSz="457200">
              <a:spcBef>
                <a:spcPts val="1100"/>
              </a:spcBef>
              <a:defRPr b="1" spc="-1" sz="1500">
                <a:latin typeface="Times New Roman"/>
                <a:ea typeface="Times New Roman"/>
                <a:cs typeface="Times New Roman"/>
                <a:sym typeface="Times New Roman"/>
              </a:defRPr>
            </a:pPr>
            <a:r>
              <a:t>Source choisie : LogRocket Blog</a:t>
            </a:r>
            <a:r>
              <a:rPr b="0"/>
              <a:t> (logrocket.com/blog)</a:t>
            </a:r>
            <a:endParaRPr>
              <a:latin typeface="Arial"/>
              <a:ea typeface="Arial"/>
              <a:cs typeface="Arial"/>
              <a:sym typeface="Arial"/>
            </a:endParaRPr>
          </a:p>
          <a:p>
            <a:pPr defTabSz="457200">
              <a:spcBef>
                <a:spcPts val="1100"/>
              </a:spcBef>
              <a:defRPr b="1" spc="-1" sz="1500">
                <a:latin typeface="Times New Roman"/>
                <a:ea typeface="Times New Roman"/>
                <a:cs typeface="Times New Roman"/>
                <a:sym typeface="Times New Roman"/>
              </a:defRPr>
            </a:pPr>
            <a:r>
              <a:t>Apports pour le projet :</a:t>
            </a:r>
            <a:endParaRPr>
              <a:latin typeface="Arial"/>
              <a:ea typeface="Arial"/>
              <a:cs typeface="Arial"/>
              <a:sym typeface="Arial"/>
            </a:endParaRPr>
          </a:p>
          <a:p>
            <a:pPr marL="457200" indent="-317520" defTabSz="457200">
              <a:spcBef>
                <a:spcPts val="1100"/>
              </a:spcBef>
              <a:buClr>
                <a:srgbClr val="000000"/>
              </a:buClr>
              <a:buSzPct val="100000"/>
              <a:buFont typeface="Times Roman"/>
              <a:buChar char="•"/>
              <a:defRPr spc="-1" sz="1500">
                <a:latin typeface="Times New Roman"/>
                <a:ea typeface="Times New Roman"/>
                <a:cs typeface="Times New Roman"/>
                <a:sym typeface="Times New Roman"/>
              </a:defRPr>
            </a:pPr>
            <a:r>
              <a:t>Validation de l’utilisation de </a:t>
            </a:r>
            <a:r>
              <a:rPr b="1"/>
              <a:t>React Hook Form</a:t>
            </a:r>
            <a:r>
              <a:t> + </a:t>
            </a:r>
            <a:r>
              <a:rPr b="1"/>
              <a:t>Yup</a:t>
            </a:r>
            <a:r>
              <a:t> pour gérer et valider les formulaires.</a:t>
            </a:r>
            <a:endParaRPr>
              <a:latin typeface="Arial"/>
              <a:ea typeface="Arial"/>
              <a:cs typeface="Arial"/>
              <a:sym typeface="Arial"/>
            </a:endParaRPr>
          </a:p>
          <a:p>
            <a:pPr marL="457200" indent="-317520" defTabSz="457200">
              <a:spcBef>
                <a:spcPts val="1100"/>
              </a:spcBef>
              <a:buClr>
                <a:srgbClr val="000000"/>
              </a:buClr>
              <a:buSzPct val="100000"/>
              <a:buFont typeface="Times Roman"/>
              <a:buChar char="•"/>
              <a:defRPr spc="-1" sz="1500">
                <a:latin typeface="Times New Roman"/>
                <a:ea typeface="Times New Roman"/>
                <a:cs typeface="Times New Roman"/>
                <a:sym typeface="Times New Roman"/>
              </a:defRPr>
            </a:pPr>
            <a:r>
              <a:t>Meilleure compréhension de l'</a:t>
            </a:r>
            <a:r>
              <a:rPr b="1"/>
              <a:t>authentification sécurisée avec JWT</a:t>
            </a:r>
            <a:r>
              <a:t> en front-end et back-end.</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PlaceHolder 1"/>
          <p:cNvSpPr txBox="1"/>
          <p:nvPr>
            <p:ph type="title"/>
          </p:nvPr>
        </p:nvSpPr>
        <p:spPr>
          <a:xfrm>
            <a:off x="311759" y="444960"/>
            <a:ext cx="8519402" cy="571680"/>
          </a:xfrm>
          <a:prstGeom prst="rect">
            <a:avLst/>
          </a:prstGeom>
        </p:spPr>
        <p:txBody>
          <a:bodyPr lIns="91439" tIns="91439" rIns="91439" bIns="91439" anchor="t"/>
          <a:lstStyle>
            <a:lvl1pPr>
              <a:lnSpc>
                <a:spcPct val="115000"/>
              </a:lnSpc>
              <a:spcBef>
                <a:spcPts val="1100"/>
              </a:spcBef>
              <a:defRPr spc="-100" sz="2000">
                <a:latin typeface="Montserrat"/>
                <a:ea typeface="Montserrat"/>
                <a:cs typeface="Montserrat"/>
                <a:sym typeface="Montserrat"/>
              </a:defRPr>
            </a:lvl1pPr>
          </a:lstStyle>
          <a:p>
            <a:pPr/>
            <a:r>
              <a:t>Veille Technologique</a:t>
            </a:r>
          </a:p>
        </p:txBody>
      </p:sp>
      <p:sp>
        <p:nvSpPr>
          <p:cNvPr id="273" name="Google Shape;113;p20"/>
          <p:cNvSpPr txBox="1"/>
          <p:nvPr/>
        </p:nvSpPr>
        <p:spPr>
          <a:xfrm>
            <a:off x="1799" y="0"/>
            <a:ext cx="4906802" cy="328801"/>
          </a:xfrm>
          <a:prstGeom prst="rect">
            <a:avLst/>
          </a:prstGeom>
          <a:ln w="12700">
            <a:miter lim="400000"/>
          </a:ln>
          <a:extLst>
            <a:ext uri="{C572A759-6A51-4108-AA02-DFA0A04FC94B}">
              <ma14:wrappingTextBoxFlag xmlns:ma14="http://schemas.microsoft.com/office/mac/drawingml/2011/main" val="1"/>
            </a:ext>
          </a:extLst>
        </p:spPr>
        <p:txBody>
          <a:bodyPr lIns="88200" tIns="88200" rIns="88200" bIns="88200">
            <a:spAutoFit/>
          </a:bodyPr>
          <a:lstStyle>
            <a:lvl1pPr>
              <a:lnSpc>
                <a:spcPct val="115000"/>
              </a:lnSpc>
              <a:spcBef>
                <a:spcPts val="1100"/>
              </a:spcBef>
              <a:defRPr spc="-1" sz="1000">
                <a:solidFill>
                  <a:srgbClr val="585858"/>
                </a:solidFill>
                <a:latin typeface="Montserrat"/>
                <a:ea typeface="Montserrat"/>
                <a:cs typeface="Montserrat"/>
                <a:sym typeface="Montserrat"/>
              </a:defRPr>
            </a:lvl1pPr>
          </a:lstStyle>
          <a:p>
            <a:pPr/>
            <a:r>
              <a:t>Présentation de l’usage du no-code</a:t>
            </a:r>
          </a:p>
        </p:txBody>
      </p:sp>
      <p:sp>
        <p:nvSpPr>
          <p:cNvPr id="274" name="Google Shape;115;p20"/>
          <p:cNvSpPr/>
          <p:nvPr/>
        </p:nvSpPr>
        <p:spPr>
          <a:xfrm>
            <a:off x="-4680" y="-1"/>
            <a:ext cx="9152640" cy="238682"/>
          </a:xfrm>
          <a:prstGeom prst="rect">
            <a:avLst/>
          </a:prstGeom>
          <a:solidFill>
            <a:srgbClr val="FBF2E7"/>
          </a:solidFill>
          <a:ln w="3175">
            <a:solidFill>
              <a:srgbClr val="F7EDDE"/>
            </a:solidFill>
          </a:ln>
        </p:spPr>
        <p:txBody>
          <a:bodyPr lIns="0" tIns="0" rIns="0" bIns="0" anchor="ctr"/>
          <a:lstStyle/>
          <a:p>
            <a:pPr algn="ctr">
              <a:defRPr spc="-1" sz="1400">
                <a:latin typeface="Arial"/>
                <a:ea typeface="Arial"/>
                <a:cs typeface="Arial"/>
                <a:sym typeface="Arial"/>
              </a:defRPr>
            </a:pPr>
          </a:p>
        </p:txBody>
      </p:sp>
      <p:pic>
        <p:nvPicPr>
          <p:cNvPr id="275" name="Google Shape;116;p20" descr="Google Shape;116;p20"/>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276" name="PlaceHolder 2"/>
          <p:cNvSpPr txBox="1"/>
          <p:nvPr>
            <p:ph type="sldNum" sz="quarter" idx="4294967295"/>
          </p:nvPr>
        </p:nvSpPr>
        <p:spPr>
          <a:xfrm>
            <a:off x="8683920" y="4701507"/>
            <a:ext cx="333710"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sp>
        <p:nvSpPr>
          <p:cNvPr id="277" name="📘 Axe 2 – Veille générale en développement web…"/>
          <p:cNvSpPr txBox="1"/>
          <p:nvPr/>
        </p:nvSpPr>
        <p:spPr>
          <a:xfrm>
            <a:off x="880199" y="1218239"/>
            <a:ext cx="7383241" cy="293257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457200">
              <a:spcBef>
                <a:spcPts val="1500"/>
              </a:spcBef>
              <a:defRPr b="1" spc="-1" sz="1500">
                <a:latin typeface="Times New Roman"/>
                <a:ea typeface="Times New Roman"/>
                <a:cs typeface="Times New Roman"/>
                <a:sym typeface="Times New Roman"/>
              </a:defRPr>
            </a:pPr>
            <a:r>
              <a:t>📘 Axe 2 – Veille générale en développement web</a:t>
            </a:r>
            <a:endParaRPr>
              <a:latin typeface="Arial"/>
              <a:ea typeface="Arial"/>
              <a:cs typeface="Arial"/>
              <a:sym typeface="Arial"/>
            </a:endParaRPr>
          </a:p>
          <a:p>
            <a:pPr defTabSz="457200">
              <a:spcBef>
                <a:spcPts val="1100"/>
              </a:spcBef>
              <a:defRPr b="1" spc="-1" sz="1500">
                <a:latin typeface="Times New Roman"/>
                <a:ea typeface="Times New Roman"/>
                <a:cs typeface="Times New Roman"/>
                <a:sym typeface="Times New Roman"/>
              </a:defRPr>
            </a:pPr>
            <a:r>
              <a:t>Source choisie :</a:t>
            </a:r>
            <a:br/>
            <a:r>
              <a:t>A11y Project</a:t>
            </a:r>
            <a:r>
              <a:rPr b="0"/>
              <a:t> (a11yproject.com)</a:t>
            </a:r>
            <a:endParaRPr>
              <a:latin typeface="Arial"/>
              <a:ea typeface="Arial"/>
              <a:cs typeface="Arial"/>
              <a:sym typeface="Arial"/>
            </a:endParaRPr>
          </a:p>
          <a:p>
            <a:pPr defTabSz="457200">
              <a:spcBef>
                <a:spcPts val="1100"/>
              </a:spcBef>
              <a:defRPr b="1" spc="-1" sz="1500">
                <a:latin typeface="Times New Roman"/>
                <a:ea typeface="Times New Roman"/>
                <a:cs typeface="Times New Roman"/>
                <a:sym typeface="Times New Roman"/>
              </a:defRPr>
            </a:pPr>
            <a:r>
              <a:t>Apports pour le projet :</a:t>
            </a:r>
            <a:endParaRPr>
              <a:latin typeface="Arial"/>
              <a:ea typeface="Arial"/>
              <a:cs typeface="Arial"/>
              <a:sym typeface="Arial"/>
            </a:endParaRPr>
          </a:p>
          <a:p>
            <a:pPr marL="457200" indent="-317520" defTabSz="457200">
              <a:spcBef>
                <a:spcPts val="1100"/>
              </a:spcBef>
              <a:buClr>
                <a:srgbClr val="000000"/>
              </a:buClr>
              <a:buSzPct val="100000"/>
              <a:buFont typeface="Times Roman"/>
              <a:buChar char="•"/>
              <a:defRPr spc="-1" sz="1500">
                <a:latin typeface="Times New Roman"/>
                <a:ea typeface="Times New Roman"/>
                <a:cs typeface="Times New Roman"/>
                <a:sym typeface="Times New Roman"/>
              </a:defRPr>
            </a:pPr>
            <a:r>
              <a:t>Mise en place des bonnes pratiques d’</a:t>
            </a:r>
            <a:r>
              <a:rPr b="1"/>
              <a:t>accessibilité</a:t>
            </a:r>
            <a:r>
              <a:t> :</a:t>
            </a:r>
            <a:br/>
            <a:r>
              <a:rPr>
                <a:latin typeface="+mn-lt"/>
                <a:ea typeface="+mn-ea"/>
                <a:cs typeface="+mn-cs"/>
                <a:sym typeface="Helvetica"/>
              </a:rPr>
              <a:t>✅ </a:t>
            </a:r>
            <a:r>
              <a:t>Focus clavier visible</a:t>
            </a:r>
            <a:br/>
            <a:r>
              <a:rPr>
                <a:latin typeface="+mn-lt"/>
                <a:ea typeface="+mn-ea"/>
                <a:cs typeface="+mn-cs"/>
                <a:sym typeface="Helvetica"/>
              </a:rPr>
              <a:t>✅ </a:t>
            </a:r>
            <a:r>
              <a:t>Textes alternatifs aux images</a:t>
            </a:r>
            <a:br/>
            <a:r>
              <a:rPr>
                <a:latin typeface="+mn-lt"/>
                <a:ea typeface="+mn-ea"/>
                <a:cs typeface="+mn-cs"/>
                <a:sym typeface="Helvetica"/>
              </a:rPr>
              <a:t>✅ </a:t>
            </a:r>
            <a:r>
              <a:t>Contrastes de couleurs adaptés</a:t>
            </a:r>
            <a:endParaRPr>
              <a:latin typeface="Arial"/>
              <a:ea typeface="Arial"/>
              <a:cs typeface="Arial"/>
              <a:sym typeface="Arial"/>
            </a:endParaRPr>
          </a:p>
          <a:p>
            <a:pPr marL="457200" indent="-317520" defTabSz="457200">
              <a:spcBef>
                <a:spcPts val="1100"/>
              </a:spcBef>
              <a:buClr>
                <a:srgbClr val="000000"/>
              </a:buClr>
              <a:buSzPct val="100000"/>
              <a:buFont typeface="Times Roman"/>
              <a:buChar char="•"/>
              <a:defRPr spc="-1" sz="1500">
                <a:latin typeface="Times New Roman"/>
                <a:ea typeface="Times New Roman"/>
                <a:cs typeface="Times New Roman"/>
                <a:sym typeface="Times New Roman"/>
              </a:defRPr>
            </a:pPr>
            <a:r>
              <a:t>Respect des normes </a:t>
            </a:r>
            <a:r>
              <a:rPr b="1"/>
              <a:t>WCAG 2.1</a:t>
            </a:r>
            <a:r>
              <a:t> pour améliorer l’inclusivité du site.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PlaceHolder 1"/>
          <p:cNvSpPr txBox="1"/>
          <p:nvPr>
            <p:ph type="title"/>
          </p:nvPr>
        </p:nvSpPr>
        <p:spPr>
          <a:xfrm>
            <a:off x="311759" y="444960"/>
            <a:ext cx="8519402" cy="571680"/>
          </a:xfrm>
          <a:prstGeom prst="rect">
            <a:avLst/>
          </a:prstGeom>
        </p:spPr>
        <p:txBody>
          <a:bodyPr lIns="91439" tIns="91439" rIns="91439" bIns="91439" anchor="t"/>
          <a:lstStyle>
            <a:lvl1pPr>
              <a:lnSpc>
                <a:spcPct val="115000"/>
              </a:lnSpc>
              <a:spcBef>
                <a:spcPts val="1100"/>
              </a:spcBef>
              <a:defRPr spc="-100" sz="2000">
                <a:latin typeface="Montserrat"/>
                <a:ea typeface="Montserrat"/>
                <a:cs typeface="Montserrat"/>
                <a:sym typeface="Montserrat"/>
              </a:defRPr>
            </a:lvl1pPr>
          </a:lstStyle>
          <a:p>
            <a:pPr/>
            <a:r>
              <a:t>Conclusion</a:t>
            </a:r>
          </a:p>
        </p:txBody>
      </p:sp>
      <p:sp>
        <p:nvSpPr>
          <p:cNvPr id="280" name="Google Shape;123;p21"/>
          <p:cNvSpPr txBox="1"/>
          <p:nvPr/>
        </p:nvSpPr>
        <p:spPr>
          <a:xfrm>
            <a:off x="1799" y="0"/>
            <a:ext cx="4906802" cy="328801"/>
          </a:xfrm>
          <a:prstGeom prst="rect">
            <a:avLst/>
          </a:prstGeom>
          <a:ln w="12700">
            <a:miter lim="400000"/>
          </a:ln>
          <a:extLst>
            <a:ext uri="{C572A759-6A51-4108-AA02-DFA0A04FC94B}">
              <ma14:wrappingTextBoxFlag xmlns:ma14="http://schemas.microsoft.com/office/mac/drawingml/2011/main" val="1"/>
            </a:ext>
          </a:extLst>
        </p:spPr>
        <p:txBody>
          <a:bodyPr lIns="88200" tIns="88200" rIns="88200" bIns="88200">
            <a:spAutoFit/>
          </a:bodyPr>
          <a:lstStyle>
            <a:lvl1pPr>
              <a:lnSpc>
                <a:spcPct val="115000"/>
              </a:lnSpc>
              <a:spcBef>
                <a:spcPts val="1100"/>
              </a:spcBef>
              <a:defRPr spc="-1" sz="1000">
                <a:solidFill>
                  <a:srgbClr val="585858"/>
                </a:solidFill>
                <a:latin typeface="Montserrat"/>
                <a:ea typeface="Montserrat"/>
                <a:cs typeface="Montserrat"/>
                <a:sym typeface="Montserrat"/>
              </a:defRPr>
            </a:lvl1pPr>
          </a:lstStyle>
          <a:p>
            <a:pPr/>
            <a:r>
              <a:t>Présentation de l’usage du no-code</a:t>
            </a:r>
          </a:p>
        </p:txBody>
      </p:sp>
      <p:sp>
        <p:nvSpPr>
          <p:cNvPr id="281" name="Google Shape;124;p21"/>
          <p:cNvSpPr txBox="1"/>
          <p:nvPr/>
        </p:nvSpPr>
        <p:spPr>
          <a:xfrm>
            <a:off x="411840" y="1122119"/>
            <a:ext cx="8319600" cy="3768372"/>
          </a:xfrm>
          <a:prstGeom prst="rect">
            <a:avLst/>
          </a:prstGeom>
          <a:ln w="12700">
            <a:miter lim="400000"/>
          </a:ln>
          <a:extLst>
            <a:ext uri="{C572A759-6A51-4108-AA02-DFA0A04FC94B}">
              <ma14:wrappingTextBoxFlag xmlns:ma14="http://schemas.microsoft.com/office/mac/drawingml/2011/main" val="1"/>
            </a:ext>
          </a:extLst>
        </p:spPr>
        <p:txBody>
          <a:bodyPr lIns="89999" tIns="89999" rIns="89999" bIns="89999">
            <a:spAutoFit/>
          </a:bodyPr>
          <a:lstStyle/>
          <a:p>
            <a:pPr defTabSz="457200">
              <a:spcBef>
                <a:spcPts val="1100"/>
              </a:spcBef>
              <a:defRPr spc="-1" sz="1200">
                <a:latin typeface="Times New Roman"/>
                <a:ea typeface="Times New Roman"/>
                <a:cs typeface="Times New Roman"/>
                <a:sym typeface="Times New Roman"/>
              </a:defRPr>
            </a:pPr>
            <a:r>
              <a:t>📄 </a:t>
            </a:r>
            <a:r>
              <a:rPr b="1"/>
              <a:t>Contexte du projet</a:t>
            </a:r>
            <a:br>
              <a:rPr b="1"/>
            </a:br>
            <a:r>
              <a:t>Menu Maker est une application destinée aux </a:t>
            </a:r>
            <a:r>
              <a:rPr b="1"/>
              <a:t>restaurateurs professionnels</a:t>
            </a:r>
            <a:r>
              <a:t> pour </a:t>
            </a:r>
            <a:r>
              <a:rPr b="1"/>
              <a:t>créer</a:t>
            </a:r>
            <a:r>
              <a:t>, </a:t>
            </a:r>
            <a:r>
              <a:rPr b="1"/>
              <a:t>personnaliser</a:t>
            </a:r>
            <a:r>
              <a:t> et </a:t>
            </a:r>
            <a:r>
              <a:rPr b="1"/>
              <a:t>partager leurs menus</a:t>
            </a:r>
            <a:r>
              <a:t> facilement.</a:t>
            </a:r>
            <a:endParaRPr>
              <a:latin typeface="Arial"/>
              <a:ea typeface="Arial"/>
              <a:cs typeface="Arial"/>
              <a:sym typeface="Arial"/>
            </a:endParaRPr>
          </a:p>
          <a:p>
            <a:pPr defTabSz="457200">
              <a:spcBef>
                <a:spcPts val="1100"/>
              </a:spcBef>
              <a:defRPr spc="-1" sz="1200">
                <a:latin typeface="Times New Roman"/>
                <a:ea typeface="Times New Roman"/>
                <a:cs typeface="Times New Roman"/>
                <a:sym typeface="Times New Roman"/>
              </a:defRPr>
            </a:pPr>
            <a:r>
              <a:t>🔧 </a:t>
            </a:r>
            <a:r>
              <a:rPr b="1"/>
              <a:t>Solution adaptée</a:t>
            </a:r>
            <a:br>
              <a:rPr b="1"/>
            </a:br>
            <a:r>
              <a:t>Interface claire, fonctionnalités rapides, partage optimisé sur Instagram.</a:t>
            </a:r>
            <a:endParaRPr>
              <a:latin typeface="Arial"/>
              <a:ea typeface="Arial"/>
              <a:cs typeface="Arial"/>
              <a:sym typeface="Arial"/>
            </a:endParaRPr>
          </a:p>
          <a:p>
            <a:pPr defTabSz="457200">
              <a:spcBef>
                <a:spcPts val="1100"/>
              </a:spcBef>
              <a:defRPr spc="-1" sz="1200">
                <a:latin typeface="Times New Roman"/>
                <a:ea typeface="Times New Roman"/>
                <a:cs typeface="Times New Roman"/>
                <a:sym typeface="Times New Roman"/>
              </a:defRPr>
            </a:pPr>
            <a:r>
              <a:t>🧱 </a:t>
            </a:r>
            <a:r>
              <a:rPr b="1"/>
              <a:t>Choix techniques modernes</a:t>
            </a:r>
            <a:br>
              <a:rPr b="1"/>
            </a:br>
            <a:r>
              <a:t>React, TailwindCSS, MongoDB, JWT, Cloudinary, Graph API.</a:t>
            </a:r>
            <a:endParaRPr>
              <a:latin typeface="Arial"/>
              <a:ea typeface="Arial"/>
              <a:cs typeface="Arial"/>
              <a:sym typeface="Arial"/>
            </a:endParaRPr>
          </a:p>
          <a:p>
            <a:pPr defTabSz="457200">
              <a:spcBef>
                <a:spcPts val="1100"/>
              </a:spcBef>
              <a:defRPr spc="-1" sz="1200">
                <a:latin typeface="Times New Roman"/>
                <a:ea typeface="Times New Roman"/>
                <a:cs typeface="Times New Roman"/>
                <a:sym typeface="Times New Roman"/>
              </a:defRPr>
            </a:pPr>
            <a:r>
              <a:t>📐 </a:t>
            </a:r>
            <a:r>
              <a:rPr b="1"/>
              <a:t>Méthodologie Agile</a:t>
            </a:r>
            <a:br>
              <a:rPr b="1"/>
            </a:br>
            <a:r>
              <a:t>Avancement en sprints courts avec suivi Kanban.</a:t>
            </a:r>
            <a:endParaRPr>
              <a:latin typeface="Arial"/>
              <a:ea typeface="Arial"/>
              <a:cs typeface="Arial"/>
              <a:sym typeface="Arial"/>
            </a:endParaRPr>
          </a:p>
          <a:p>
            <a:pPr defTabSz="457200">
              <a:spcBef>
                <a:spcPts val="1100"/>
              </a:spcBef>
              <a:defRPr spc="-1" sz="1200">
                <a:latin typeface="Times New Roman"/>
                <a:ea typeface="Times New Roman"/>
                <a:cs typeface="Times New Roman"/>
                <a:sym typeface="Times New Roman"/>
              </a:defRPr>
            </a:pPr>
            <a:r>
              <a:t>📚 </a:t>
            </a:r>
            <a:r>
              <a:rPr b="1"/>
              <a:t>Veille ciblée</a:t>
            </a:r>
            <a:br>
              <a:rPr b="1"/>
            </a:br>
            <a:r>
              <a:t>Sélection d’outils fiables pour garantir performance, sécurité et accessibilité.</a:t>
            </a:r>
            <a:endParaRPr>
              <a:latin typeface="Arial"/>
              <a:ea typeface="Arial"/>
              <a:cs typeface="Arial"/>
              <a:sym typeface="Arial"/>
            </a:endParaRPr>
          </a:p>
          <a:p>
            <a:pPr defTabSz="457200">
              <a:spcBef>
                <a:spcPts val="1100"/>
              </a:spcBef>
              <a:defRPr spc="-1" sz="1200">
                <a:latin typeface="Times New Roman"/>
                <a:ea typeface="Times New Roman"/>
                <a:cs typeface="Times New Roman"/>
                <a:sym typeface="Times New Roman"/>
              </a:defRPr>
            </a:pPr>
            <a:r>
              <a:t>🎯 </a:t>
            </a:r>
            <a:r>
              <a:rPr b="1"/>
              <a:t>En résumé :</a:t>
            </a:r>
            <a:br>
              <a:rPr b="1"/>
            </a:br>
            <a:r>
              <a:t>Un projet pensé pour être </a:t>
            </a:r>
            <a:r>
              <a:rPr b="1"/>
              <a:t>simple, rapide et évolutif</a:t>
            </a:r>
            <a:r>
              <a:t>.</a:t>
            </a:r>
          </a:p>
        </p:txBody>
      </p:sp>
      <p:sp>
        <p:nvSpPr>
          <p:cNvPr id="282" name="Google Shape;125;p21"/>
          <p:cNvSpPr/>
          <p:nvPr/>
        </p:nvSpPr>
        <p:spPr>
          <a:xfrm>
            <a:off x="-4680" y="-1"/>
            <a:ext cx="9152640" cy="238682"/>
          </a:xfrm>
          <a:prstGeom prst="rect">
            <a:avLst/>
          </a:prstGeom>
          <a:solidFill>
            <a:srgbClr val="FBF2E7"/>
          </a:solidFill>
          <a:ln w="3175">
            <a:solidFill>
              <a:srgbClr val="F7EDDE"/>
            </a:solidFill>
          </a:ln>
        </p:spPr>
        <p:txBody>
          <a:bodyPr lIns="0" tIns="0" rIns="0" bIns="0" anchor="ctr"/>
          <a:lstStyle/>
          <a:p>
            <a:pPr algn="ctr">
              <a:defRPr spc="-1" sz="1400">
                <a:latin typeface="Arial"/>
                <a:ea typeface="Arial"/>
                <a:cs typeface="Arial"/>
                <a:sym typeface="Arial"/>
              </a:defRPr>
            </a:pPr>
          </a:p>
        </p:txBody>
      </p:sp>
      <p:pic>
        <p:nvPicPr>
          <p:cNvPr id="283" name="Google Shape;126;p21" descr="Google Shape;126;p21"/>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284" name="PlaceHolder 2"/>
          <p:cNvSpPr txBox="1"/>
          <p:nvPr>
            <p:ph type="sldNum" sz="quarter" idx="4294967295"/>
          </p:nvPr>
        </p:nvSpPr>
        <p:spPr>
          <a:xfrm>
            <a:off x="8683920" y="4701507"/>
            <a:ext cx="333710"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BF2E7"/>
        </a:solidFill>
      </p:bgPr>
    </p:bg>
    <p:spTree>
      <p:nvGrpSpPr>
        <p:cNvPr id="1" name=""/>
        <p:cNvGrpSpPr/>
        <p:nvPr/>
      </p:nvGrpSpPr>
      <p:grpSpPr>
        <a:xfrm>
          <a:off x="0" y="0"/>
          <a:ext cx="0" cy="0"/>
          <a:chOff x="0" y="0"/>
          <a:chExt cx="0" cy="0"/>
        </a:xfrm>
      </p:grpSpPr>
      <p:sp>
        <p:nvSpPr>
          <p:cNvPr id="286" name="Google Shape;131;p22"/>
          <p:cNvSpPr txBox="1"/>
          <p:nvPr/>
        </p:nvSpPr>
        <p:spPr>
          <a:xfrm>
            <a:off x="2411639" y="2127239"/>
            <a:ext cx="4221002" cy="713401"/>
          </a:xfrm>
          <a:prstGeom prst="rect">
            <a:avLst/>
          </a:prstGeom>
          <a:ln w="12700">
            <a:miter lim="400000"/>
          </a:ln>
          <a:extLst>
            <a:ext uri="{C572A759-6A51-4108-AA02-DFA0A04FC94B}">
              <ma14:wrappingTextBoxFlag xmlns:ma14="http://schemas.microsoft.com/office/mac/drawingml/2011/main" val="1"/>
            </a:ext>
          </a:extLst>
        </p:spPr>
        <p:txBody>
          <a:bodyPr lIns="89999" tIns="89999" rIns="89999" bIns="89999">
            <a:spAutoFit/>
          </a:bodyPr>
          <a:lstStyle>
            <a:lvl1pPr algn="ctr">
              <a:defRPr spc="-1" sz="3500">
                <a:latin typeface="Montserrat"/>
                <a:ea typeface="Montserrat"/>
                <a:cs typeface="Montserrat"/>
                <a:sym typeface="Montserrat"/>
              </a:defRPr>
            </a:lvl1pPr>
          </a:lstStyle>
          <a:p>
            <a:pPr/>
            <a:r>
              <a:t>QUESTIONS ?</a:t>
            </a:r>
          </a:p>
        </p:txBody>
      </p:sp>
      <p:pic>
        <p:nvPicPr>
          <p:cNvPr id="287" name="Google Shape;133;p22" descr="Google Shape;133;p22"/>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288" name="PlaceHolder 1"/>
          <p:cNvSpPr txBox="1"/>
          <p:nvPr>
            <p:ph type="sldNum" sz="quarter" idx="4294967295"/>
          </p:nvPr>
        </p:nvSpPr>
        <p:spPr>
          <a:xfrm>
            <a:off x="8683920" y="4701507"/>
            <a:ext cx="333710"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PlaceHolder 1"/>
          <p:cNvSpPr txBox="1"/>
          <p:nvPr>
            <p:ph type="title"/>
          </p:nvPr>
        </p:nvSpPr>
        <p:spPr>
          <a:xfrm>
            <a:off x="311759" y="444960"/>
            <a:ext cx="8519402" cy="571680"/>
          </a:xfrm>
          <a:prstGeom prst="rect">
            <a:avLst/>
          </a:prstGeom>
        </p:spPr>
        <p:txBody>
          <a:bodyPr lIns="91439" tIns="91439" rIns="91439" bIns="91439" anchor="t"/>
          <a:lstStyle>
            <a:lvl1pPr>
              <a:lnSpc>
                <a:spcPct val="115000"/>
              </a:lnSpc>
              <a:spcBef>
                <a:spcPts val="1100"/>
              </a:spcBef>
              <a:defRPr spc="-100" sz="2000">
                <a:latin typeface="Montserrat"/>
                <a:ea typeface="Montserrat"/>
                <a:cs typeface="Montserrat"/>
                <a:sym typeface="Montserrat"/>
              </a:defRPr>
            </a:lvl1pPr>
          </a:lstStyle>
          <a:p>
            <a:pPr/>
            <a:r>
              <a:t>Contexte du Projet</a:t>
            </a:r>
          </a:p>
        </p:txBody>
      </p:sp>
      <p:sp>
        <p:nvSpPr>
          <p:cNvPr id="128" name="Google Shape;69;p15"/>
          <p:cNvSpPr txBox="1"/>
          <p:nvPr/>
        </p:nvSpPr>
        <p:spPr>
          <a:xfrm>
            <a:off x="411840" y="1122119"/>
            <a:ext cx="8319600" cy="3154677"/>
          </a:xfrm>
          <a:prstGeom prst="rect">
            <a:avLst/>
          </a:prstGeom>
          <a:ln w="12700">
            <a:miter lim="400000"/>
          </a:ln>
          <a:extLst>
            <a:ext uri="{C572A759-6A51-4108-AA02-DFA0A04FC94B}">
              <ma14:wrappingTextBoxFlag xmlns:ma14="http://schemas.microsoft.com/office/mac/drawingml/2011/main" val="1"/>
            </a:ext>
          </a:extLst>
        </p:spPr>
        <p:txBody>
          <a:bodyPr lIns="89999" tIns="89999" rIns="89999" bIns="89999">
            <a:spAutoFit/>
          </a:bodyPr>
          <a:lstStyle/>
          <a:p>
            <a:pPr marL="457200" indent="-323999">
              <a:lnSpc>
                <a:spcPct val="115000"/>
              </a:lnSpc>
              <a:buClr>
                <a:srgbClr val="000000"/>
              </a:buClr>
              <a:buSzPct val="100000"/>
              <a:buFont typeface="Helvetica"/>
              <a:buChar char="●"/>
              <a:defRPr i="1" spc="-1" sz="1500">
                <a:latin typeface="Montserrat"/>
                <a:ea typeface="Montserrat"/>
                <a:cs typeface="Montserrat"/>
                <a:sym typeface="Montserrat"/>
              </a:defRPr>
            </a:pPr>
            <a:r>
              <a:t>Menu Maker by Qwenta est une application web destinée aux restaurateurs professionnels. Elle leur permet de créer, personnaliser et publier leurs menus en toute autonomie, en quelques clics, sans compétences techniques.</a:t>
            </a:r>
            <a:endParaRPr>
              <a:latin typeface="Arial"/>
              <a:ea typeface="Arial"/>
              <a:cs typeface="Arial"/>
              <a:sym typeface="Arial"/>
            </a:endParaRPr>
          </a:p>
          <a:p>
            <a:pPr>
              <a:lnSpc>
                <a:spcPct val="115000"/>
              </a:lnSpc>
              <a:defRPr spc="-1" sz="1500">
                <a:latin typeface="Arial"/>
                <a:ea typeface="Arial"/>
                <a:cs typeface="Arial"/>
                <a:sym typeface="Arial"/>
              </a:defRPr>
            </a:pPr>
          </a:p>
          <a:p>
            <a:pPr marL="457200" indent="-323999">
              <a:lnSpc>
                <a:spcPct val="115000"/>
              </a:lnSpc>
              <a:buClr>
                <a:srgbClr val="000000"/>
              </a:buClr>
              <a:buSzPct val="100000"/>
              <a:buFont typeface="Helvetica"/>
              <a:buChar char="●"/>
              <a:defRPr i="1" spc="-1" sz="1500">
                <a:latin typeface="Montserrat"/>
                <a:ea typeface="Montserrat"/>
                <a:cs typeface="Montserrat"/>
                <a:sym typeface="Montserrat"/>
              </a:defRPr>
            </a:pPr>
            <a:r>
              <a:t>L’objectif est de proposer une interface intuitive, responsive et moderne, qui centralise plusieurs fonctionnalités clés :</a:t>
            </a:r>
            <a:endParaRPr>
              <a:latin typeface="Arial"/>
              <a:ea typeface="Arial"/>
              <a:cs typeface="Arial"/>
              <a:sym typeface="Arial"/>
            </a:endParaRPr>
          </a:p>
          <a:p>
            <a:pPr marL="457200" indent="-323999">
              <a:lnSpc>
                <a:spcPct val="115000"/>
              </a:lnSpc>
              <a:buClr>
                <a:srgbClr val="000000"/>
              </a:buClr>
              <a:buSzPct val="100000"/>
              <a:buFont typeface="Helvetica"/>
              <a:buChar char="●"/>
              <a:defRPr i="1" spc="-1" sz="1500">
                <a:latin typeface="Montserrat"/>
                <a:ea typeface="Montserrat"/>
                <a:cs typeface="Montserrat"/>
                <a:sym typeface="Montserrat"/>
              </a:defRPr>
            </a:pPr>
            <a:r>
              <a:t>🎨 Personnalisation du design (polices, couleurs, logos)</a:t>
            </a:r>
            <a:endParaRPr>
              <a:latin typeface="Arial"/>
              <a:ea typeface="Arial"/>
              <a:cs typeface="Arial"/>
              <a:sym typeface="Arial"/>
            </a:endParaRPr>
          </a:p>
          <a:p>
            <a:pPr marL="457200" indent="-323999">
              <a:lnSpc>
                <a:spcPct val="115000"/>
              </a:lnSpc>
              <a:buClr>
                <a:srgbClr val="000000"/>
              </a:buClr>
              <a:buSzPct val="100000"/>
              <a:buFont typeface="Helvetica"/>
              <a:buChar char="●"/>
              <a:defRPr i="1" spc="-1" sz="1500">
                <a:latin typeface="Montserrat"/>
                <a:ea typeface="Montserrat"/>
                <a:cs typeface="Montserrat"/>
                <a:sym typeface="Montserrat"/>
              </a:defRPr>
            </a:pPr>
            <a:r>
              <a:t>🍽</a:t>
            </a:r>
            <a:r>
              <a:rPr>
                <a:latin typeface="+mn-lt"/>
                <a:ea typeface="+mn-ea"/>
                <a:cs typeface="+mn-cs"/>
                <a:sym typeface="Helvetica"/>
              </a:rPr>
              <a:t>️ </a:t>
            </a:r>
            <a:r>
              <a:t>Ajout structuré des plats et catégories</a:t>
            </a:r>
            <a:endParaRPr>
              <a:latin typeface="Arial"/>
              <a:ea typeface="Arial"/>
              <a:cs typeface="Arial"/>
              <a:sym typeface="Arial"/>
            </a:endParaRPr>
          </a:p>
          <a:p>
            <a:pPr marL="457200" indent="-323999">
              <a:lnSpc>
                <a:spcPct val="115000"/>
              </a:lnSpc>
              <a:buClr>
                <a:srgbClr val="000000"/>
              </a:buClr>
              <a:buSzPct val="100000"/>
              <a:buFont typeface="Helvetica"/>
              <a:buChar char="●"/>
              <a:defRPr i="1" spc="-1" sz="1500">
                <a:latin typeface="Montserrat"/>
                <a:ea typeface="Montserrat"/>
                <a:cs typeface="Montserrat"/>
                <a:sym typeface="Montserrat"/>
              </a:defRPr>
            </a:pPr>
            <a:r>
              <a:t>🖨</a:t>
            </a:r>
            <a:r>
              <a:rPr>
                <a:latin typeface="+mn-lt"/>
                <a:ea typeface="+mn-ea"/>
                <a:cs typeface="+mn-cs"/>
                <a:sym typeface="Helvetica"/>
              </a:rPr>
              <a:t>️ </a:t>
            </a:r>
            <a:r>
              <a:t>Export du menu en PDF ou impression professionnelle</a:t>
            </a:r>
            <a:endParaRPr>
              <a:latin typeface="Arial"/>
              <a:ea typeface="Arial"/>
              <a:cs typeface="Arial"/>
              <a:sym typeface="Arial"/>
            </a:endParaRPr>
          </a:p>
          <a:p>
            <a:pPr marL="457200" indent="-323999">
              <a:lnSpc>
                <a:spcPct val="115000"/>
              </a:lnSpc>
              <a:buClr>
                <a:srgbClr val="000000"/>
              </a:buClr>
              <a:buSzPct val="100000"/>
              <a:buFont typeface="Helvetica"/>
              <a:buChar char="●"/>
              <a:defRPr i="1" spc="-1" sz="1500">
                <a:latin typeface="Montserrat"/>
                <a:ea typeface="Montserrat"/>
                <a:cs typeface="Montserrat"/>
                <a:sym typeface="Montserrat"/>
              </a:defRPr>
            </a:pPr>
            <a:r>
              <a:t>📲 Partage sur les réseaux sociaux (Instagram, etc.)</a:t>
            </a:r>
          </a:p>
        </p:txBody>
      </p:sp>
      <p:sp>
        <p:nvSpPr>
          <p:cNvPr id="129" name="Google Shape;70;p15"/>
          <p:cNvSpPr/>
          <p:nvPr/>
        </p:nvSpPr>
        <p:spPr>
          <a:xfrm>
            <a:off x="-4680" y="-1"/>
            <a:ext cx="9152640" cy="238682"/>
          </a:xfrm>
          <a:prstGeom prst="rect">
            <a:avLst/>
          </a:prstGeom>
          <a:solidFill>
            <a:srgbClr val="FBF2E7"/>
          </a:solidFill>
          <a:ln w="3175">
            <a:solidFill>
              <a:srgbClr val="F7EDDE"/>
            </a:solidFill>
          </a:ln>
        </p:spPr>
        <p:txBody>
          <a:bodyPr lIns="0" tIns="0" rIns="0" bIns="0" anchor="ctr"/>
          <a:lstStyle/>
          <a:p>
            <a:pPr algn="ctr">
              <a:defRPr spc="-1" sz="1400">
                <a:latin typeface="Arial"/>
                <a:ea typeface="Arial"/>
                <a:cs typeface="Arial"/>
                <a:sym typeface="Arial"/>
              </a:defRPr>
            </a:pPr>
          </a:p>
        </p:txBody>
      </p:sp>
      <p:pic>
        <p:nvPicPr>
          <p:cNvPr id="130" name="Google Shape;71;p15" descr="Google Shape;71;p15"/>
          <p:cNvPicPr>
            <a:picLocks noChangeAspect="1"/>
          </p:cNvPicPr>
          <p:nvPr/>
        </p:nvPicPr>
        <p:blipFill>
          <a:blip r:embed="rId2">
            <a:extLst/>
          </a:blip>
          <a:stretch>
            <a:fillRect/>
          </a:stretch>
        </p:blipFill>
        <p:spPr>
          <a:xfrm>
            <a:off x="8474399" y="0"/>
            <a:ext cx="673201" cy="339481"/>
          </a:xfrm>
          <a:prstGeom prst="rect">
            <a:avLst/>
          </a:prstGeom>
          <a:ln w="12700">
            <a:miter lim="400000"/>
          </a:ln>
        </p:spPr>
      </p:pic>
      <p:sp>
        <p:nvSpPr>
          <p:cNvPr id="131" name="PlaceHolder 2"/>
          <p:cNvSpPr txBox="1"/>
          <p:nvPr>
            <p:ph type="sldNum" sz="quarter" idx="4294967295"/>
          </p:nvPr>
        </p:nvSpPr>
        <p:spPr>
          <a:xfrm>
            <a:off x="8754480" y="4701507"/>
            <a:ext cx="263205"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PlaceHolder 1"/>
          <p:cNvSpPr txBox="1"/>
          <p:nvPr>
            <p:ph type="title"/>
          </p:nvPr>
        </p:nvSpPr>
        <p:spPr>
          <a:xfrm>
            <a:off x="311759" y="444960"/>
            <a:ext cx="8519402" cy="571680"/>
          </a:xfrm>
          <a:prstGeom prst="rect">
            <a:avLst/>
          </a:prstGeom>
        </p:spPr>
        <p:txBody>
          <a:bodyPr lIns="91439" tIns="91439" rIns="91439" bIns="91439" anchor="t"/>
          <a:lstStyle>
            <a:lvl1pPr defTabSz="475560">
              <a:lnSpc>
                <a:spcPct val="115000"/>
              </a:lnSpc>
              <a:defRPr spc="-100" sz="1000">
                <a:latin typeface="Montserrat"/>
                <a:ea typeface="Montserrat"/>
                <a:cs typeface="Montserrat"/>
                <a:sym typeface="Montserrat"/>
              </a:defRPr>
            </a:lvl1pPr>
          </a:lstStyle>
          <a:p>
            <a:pPr/>
            <a:r>
              <a:t>Aperçu de la maquette</a:t>
            </a:r>
          </a:p>
        </p:txBody>
      </p:sp>
      <p:sp>
        <p:nvSpPr>
          <p:cNvPr id="134" name="Google Shape;78;p16"/>
          <p:cNvSpPr/>
          <p:nvPr/>
        </p:nvSpPr>
        <p:spPr>
          <a:xfrm>
            <a:off x="-4680" y="-1"/>
            <a:ext cx="9152640" cy="238682"/>
          </a:xfrm>
          <a:prstGeom prst="rect">
            <a:avLst/>
          </a:prstGeom>
          <a:solidFill>
            <a:srgbClr val="FBF2E7"/>
          </a:solidFill>
          <a:ln w="3175">
            <a:solidFill>
              <a:srgbClr val="F7EDDE"/>
            </a:solidFill>
          </a:ln>
        </p:spPr>
        <p:txBody>
          <a:bodyPr lIns="0" tIns="0" rIns="0" bIns="0" anchor="ctr"/>
          <a:lstStyle/>
          <a:p>
            <a:pPr algn="ctr">
              <a:defRPr spc="-1" sz="1400">
                <a:latin typeface="Arial"/>
                <a:ea typeface="Arial"/>
                <a:cs typeface="Arial"/>
                <a:sym typeface="Arial"/>
              </a:defRPr>
            </a:pPr>
          </a:p>
        </p:txBody>
      </p:sp>
      <p:pic>
        <p:nvPicPr>
          <p:cNvPr id="135" name="Google Shape;79;p16" descr="Google Shape;79;p16"/>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136" name="PlaceHolder 2"/>
          <p:cNvSpPr txBox="1"/>
          <p:nvPr>
            <p:ph type="sldNum" sz="quarter" idx="4294967295"/>
          </p:nvPr>
        </p:nvSpPr>
        <p:spPr>
          <a:xfrm>
            <a:off x="8754480" y="4701507"/>
            <a:ext cx="263205"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grpSp>
        <p:nvGrpSpPr>
          <p:cNvPr id="139" name="Galerie d’images"/>
          <p:cNvGrpSpPr/>
          <p:nvPr/>
        </p:nvGrpSpPr>
        <p:grpSpPr>
          <a:xfrm>
            <a:off x="2035799" y="762120"/>
            <a:ext cx="5071681" cy="4107622"/>
            <a:chOff x="0" y="0"/>
            <a:chExt cx="5071679" cy="4107621"/>
          </a:xfrm>
        </p:grpSpPr>
        <p:pic>
          <p:nvPicPr>
            <p:cNvPr id="137" name="Capture d’écran 2025-04-28 à 13.55.19.png" descr="Capture d’écran 2025-04-28 à 13.55.19.png"/>
            <p:cNvPicPr>
              <a:picLocks noChangeAspect="1"/>
            </p:cNvPicPr>
            <p:nvPr/>
          </p:nvPicPr>
          <p:blipFill>
            <a:blip r:embed="rId3">
              <a:extLst/>
            </a:blip>
            <a:srcRect l="26" t="0" r="26" b="0"/>
            <a:stretch>
              <a:fillRect/>
            </a:stretch>
          </p:blipFill>
          <p:spPr>
            <a:xfrm>
              <a:off x="0" y="0"/>
              <a:ext cx="5071680" cy="3619080"/>
            </a:xfrm>
            <a:prstGeom prst="rect">
              <a:avLst/>
            </a:prstGeom>
            <a:ln w="12700" cap="flat">
              <a:noFill/>
              <a:miter lim="400000"/>
            </a:ln>
            <a:effectLst/>
          </p:spPr>
        </p:pic>
        <p:sp>
          <p:nvSpPr>
            <p:cNvPr id="138" name="Dashbord"/>
            <p:cNvSpPr txBox="1"/>
            <p:nvPr/>
          </p:nvSpPr>
          <p:spPr>
            <a:xfrm>
              <a:off x="0" y="3695759"/>
              <a:ext cx="5071680" cy="4118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320" tIns="76320" rIns="76320" bIns="76320" numCol="1" anchor="t">
              <a:spAutoFit/>
            </a:bodyPr>
            <a:lstStyle>
              <a:lvl1pPr>
                <a:defRPr spc="-1">
                  <a:latin typeface="Arial"/>
                  <a:ea typeface="Arial"/>
                  <a:cs typeface="Arial"/>
                  <a:sym typeface="Arial"/>
                </a:defRPr>
              </a:lvl1pPr>
            </a:lstStyle>
            <a:p>
              <a:pPr/>
              <a:r>
                <a:t>Dashbord</a:t>
              </a:r>
            </a:p>
          </p:txBody>
        </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PlaceHolder 1"/>
          <p:cNvSpPr txBox="1"/>
          <p:nvPr>
            <p:ph type="title"/>
          </p:nvPr>
        </p:nvSpPr>
        <p:spPr>
          <a:xfrm>
            <a:off x="311759" y="444960"/>
            <a:ext cx="8519402" cy="571680"/>
          </a:xfrm>
          <a:prstGeom prst="rect">
            <a:avLst/>
          </a:prstGeom>
        </p:spPr>
        <p:txBody>
          <a:bodyPr lIns="91439" tIns="91439" rIns="91439" bIns="91439" anchor="t"/>
          <a:lstStyle>
            <a:lvl1pPr defTabSz="475560">
              <a:lnSpc>
                <a:spcPct val="115000"/>
              </a:lnSpc>
              <a:defRPr spc="-100" sz="1000">
                <a:latin typeface="Montserrat"/>
                <a:ea typeface="Montserrat"/>
                <a:cs typeface="Montserrat"/>
                <a:sym typeface="Montserrat"/>
              </a:defRPr>
            </a:lvl1pPr>
          </a:lstStyle>
          <a:p>
            <a:pPr/>
            <a:r>
              <a:t>Aperçu de la maquette</a:t>
            </a:r>
          </a:p>
        </p:txBody>
      </p:sp>
      <p:sp>
        <p:nvSpPr>
          <p:cNvPr id="142" name="Google Shape;78;p 1"/>
          <p:cNvSpPr/>
          <p:nvPr/>
        </p:nvSpPr>
        <p:spPr>
          <a:xfrm>
            <a:off x="-4680" y="-1"/>
            <a:ext cx="9152640" cy="238682"/>
          </a:xfrm>
          <a:prstGeom prst="rect">
            <a:avLst/>
          </a:prstGeom>
          <a:solidFill>
            <a:srgbClr val="FBF2E7"/>
          </a:solidFill>
          <a:ln w="3175">
            <a:solidFill>
              <a:srgbClr val="F7EDDE"/>
            </a:solidFill>
          </a:ln>
        </p:spPr>
        <p:txBody>
          <a:bodyPr lIns="0" tIns="0" rIns="0" bIns="0" anchor="ctr"/>
          <a:lstStyle/>
          <a:p>
            <a:pPr>
              <a:defRPr spc="-1" sz="1400">
                <a:latin typeface="Arial"/>
                <a:ea typeface="Arial"/>
                <a:cs typeface="Arial"/>
                <a:sym typeface="Arial"/>
              </a:defRPr>
            </a:pPr>
          </a:p>
        </p:txBody>
      </p:sp>
      <p:pic>
        <p:nvPicPr>
          <p:cNvPr id="143" name="Google Shape;79;p 1" descr="Google Shape;79;p 1"/>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144" name="PlaceHolder 2"/>
          <p:cNvSpPr txBox="1"/>
          <p:nvPr>
            <p:ph type="sldNum" sz="quarter" idx="4294967295"/>
          </p:nvPr>
        </p:nvSpPr>
        <p:spPr>
          <a:xfrm>
            <a:off x="8754480" y="4701507"/>
            <a:ext cx="263205"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grpSp>
        <p:nvGrpSpPr>
          <p:cNvPr id="147" name="Galerie d’images"/>
          <p:cNvGrpSpPr/>
          <p:nvPr/>
        </p:nvGrpSpPr>
        <p:grpSpPr>
          <a:xfrm>
            <a:off x="2035910" y="761955"/>
            <a:ext cx="5072180" cy="4107411"/>
            <a:chOff x="0" y="0"/>
            <a:chExt cx="5072179" cy="4107410"/>
          </a:xfrm>
        </p:grpSpPr>
        <p:pic>
          <p:nvPicPr>
            <p:cNvPr id="145" name="Capture d’écran 2025-04-28 à 13.55.51.png" descr="Capture d’écran 2025-04-28 à 13.55.51.png"/>
            <p:cNvPicPr>
              <a:picLocks noChangeAspect="1"/>
            </p:cNvPicPr>
            <p:nvPr/>
          </p:nvPicPr>
          <p:blipFill>
            <a:blip r:embed="rId3">
              <a:extLst/>
            </a:blip>
            <a:srcRect l="26" t="0" r="26" b="0"/>
            <a:stretch>
              <a:fillRect/>
            </a:stretch>
          </p:blipFill>
          <p:spPr>
            <a:xfrm>
              <a:off x="0" y="0"/>
              <a:ext cx="5072180" cy="3619589"/>
            </a:xfrm>
            <a:prstGeom prst="rect">
              <a:avLst/>
            </a:prstGeom>
            <a:ln w="12700" cap="flat">
              <a:noFill/>
              <a:miter lim="400000"/>
            </a:ln>
            <a:effectLst/>
          </p:spPr>
        </p:pic>
        <p:sp>
          <p:nvSpPr>
            <p:cNvPr id="146" name="Créer un menu"/>
            <p:cNvSpPr/>
            <p:nvPr/>
          </p:nvSpPr>
          <p:spPr>
            <a:xfrm>
              <a:off x="0" y="3695788"/>
              <a:ext cx="5072180" cy="411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a:latin typeface="Arial"/>
                  <a:ea typeface="Arial"/>
                  <a:cs typeface="Arial"/>
                  <a:sym typeface="Arial"/>
                </a:defRPr>
              </a:lvl1pPr>
            </a:lstStyle>
            <a:p>
              <a:pPr/>
              <a:r>
                <a:t>Créer un menu</a:t>
              </a:r>
            </a:p>
          </p:txBody>
        </p:sp>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PlaceHolder 1"/>
          <p:cNvSpPr txBox="1"/>
          <p:nvPr>
            <p:ph type="title"/>
          </p:nvPr>
        </p:nvSpPr>
        <p:spPr>
          <a:xfrm>
            <a:off x="311759" y="444960"/>
            <a:ext cx="8519402" cy="571680"/>
          </a:xfrm>
          <a:prstGeom prst="rect">
            <a:avLst/>
          </a:prstGeom>
        </p:spPr>
        <p:txBody>
          <a:bodyPr lIns="91439" tIns="91439" rIns="91439" bIns="91439" anchor="t"/>
          <a:lstStyle>
            <a:lvl1pPr defTabSz="475560">
              <a:lnSpc>
                <a:spcPct val="115000"/>
              </a:lnSpc>
              <a:defRPr spc="-100" sz="1000">
                <a:latin typeface="Montserrat"/>
                <a:ea typeface="Montserrat"/>
                <a:cs typeface="Montserrat"/>
                <a:sym typeface="Montserrat"/>
              </a:defRPr>
            </a:lvl1pPr>
          </a:lstStyle>
          <a:p>
            <a:pPr/>
            <a:r>
              <a:t>Aperçu de la maquette</a:t>
            </a:r>
          </a:p>
        </p:txBody>
      </p:sp>
      <p:sp>
        <p:nvSpPr>
          <p:cNvPr id="150" name="Google Shape;78;p 6"/>
          <p:cNvSpPr/>
          <p:nvPr/>
        </p:nvSpPr>
        <p:spPr>
          <a:xfrm>
            <a:off x="-4680" y="-1"/>
            <a:ext cx="9152640" cy="238682"/>
          </a:xfrm>
          <a:prstGeom prst="rect">
            <a:avLst/>
          </a:prstGeom>
          <a:solidFill>
            <a:srgbClr val="FBF2E7"/>
          </a:solidFill>
          <a:ln w="3175">
            <a:solidFill>
              <a:srgbClr val="F7EDDE"/>
            </a:solidFill>
          </a:ln>
        </p:spPr>
        <p:txBody>
          <a:bodyPr lIns="0" tIns="0" rIns="0" bIns="0" anchor="ctr"/>
          <a:lstStyle/>
          <a:p>
            <a:pPr>
              <a:defRPr spc="-1" sz="1400">
                <a:latin typeface="Arial"/>
                <a:ea typeface="Arial"/>
                <a:cs typeface="Arial"/>
                <a:sym typeface="Arial"/>
              </a:defRPr>
            </a:pPr>
          </a:p>
        </p:txBody>
      </p:sp>
      <p:pic>
        <p:nvPicPr>
          <p:cNvPr id="151" name="Google Shape;79;p 6" descr="Google Shape;79;p 6"/>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152" name="PlaceHolder 2"/>
          <p:cNvSpPr txBox="1"/>
          <p:nvPr>
            <p:ph type="sldNum" sz="quarter" idx="4294967295"/>
          </p:nvPr>
        </p:nvSpPr>
        <p:spPr>
          <a:xfrm>
            <a:off x="8754480" y="4701507"/>
            <a:ext cx="263205"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grpSp>
        <p:nvGrpSpPr>
          <p:cNvPr id="155" name="Galerie d’images"/>
          <p:cNvGrpSpPr/>
          <p:nvPr/>
        </p:nvGrpSpPr>
        <p:grpSpPr>
          <a:xfrm>
            <a:off x="2035910" y="761955"/>
            <a:ext cx="5072180" cy="4107411"/>
            <a:chOff x="0" y="0"/>
            <a:chExt cx="5072179" cy="4107410"/>
          </a:xfrm>
        </p:grpSpPr>
        <p:pic>
          <p:nvPicPr>
            <p:cNvPr id="153" name="Capture d’écran 2025-04-28 à 13.56.41.png" descr="Capture d’écran 2025-04-28 à 13.56.41.png"/>
            <p:cNvPicPr>
              <a:picLocks noChangeAspect="1"/>
            </p:cNvPicPr>
            <p:nvPr/>
          </p:nvPicPr>
          <p:blipFill>
            <a:blip r:embed="rId3">
              <a:extLst/>
            </a:blip>
            <a:srcRect l="5" t="0" r="5" b="0"/>
            <a:stretch>
              <a:fillRect/>
            </a:stretch>
          </p:blipFill>
          <p:spPr>
            <a:xfrm>
              <a:off x="0" y="0"/>
              <a:ext cx="5072180" cy="3619589"/>
            </a:xfrm>
            <a:prstGeom prst="rect">
              <a:avLst/>
            </a:prstGeom>
            <a:ln w="12700" cap="flat">
              <a:noFill/>
              <a:miter lim="400000"/>
            </a:ln>
            <a:effectLst/>
          </p:spPr>
        </p:pic>
        <p:sp>
          <p:nvSpPr>
            <p:cNvPr id="154" name="Ajouter une catégorie"/>
            <p:cNvSpPr/>
            <p:nvPr/>
          </p:nvSpPr>
          <p:spPr>
            <a:xfrm>
              <a:off x="0" y="3695788"/>
              <a:ext cx="5072180" cy="411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a:latin typeface="Arial"/>
                  <a:ea typeface="Arial"/>
                  <a:cs typeface="Arial"/>
                  <a:sym typeface="Arial"/>
                </a:defRPr>
              </a:lvl1pPr>
            </a:lstStyle>
            <a:p>
              <a:pPr/>
              <a:r>
                <a:t>Ajouter une catégorie</a:t>
              </a:r>
            </a:p>
          </p:txBody>
        </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PlaceHolder 1"/>
          <p:cNvSpPr txBox="1"/>
          <p:nvPr>
            <p:ph type="title"/>
          </p:nvPr>
        </p:nvSpPr>
        <p:spPr>
          <a:xfrm>
            <a:off x="311759" y="444960"/>
            <a:ext cx="8519402" cy="571680"/>
          </a:xfrm>
          <a:prstGeom prst="rect">
            <a:avLst/>
          </a:prstGeom>
        </p:spPr>
        <p:txBody>
          <a:bodyPr lIns="91439" tIns="91439" rIns="91439" bIns="91439" anchor="t"/>
          <a:lstStyle>
            <a:lvl1pPr defTabSz="475560">
              <a:lnSpc>
                <a:spcPct val="115000"/>
              </a:lnSpc>
              <a:defRPr spc="-100" sz="1000">
                <a:latin typeface="Montserrat"/>
                <a:ea typeface="Montserrat"/>
                <a:cs typeface="Montserrat"/>
                <a:sym typeface="Montserrat"/>
              </a:defRPr>
            </a:lvl1pPr>
          </a:lstStyle>
          <a:p>
            <a:pPr/>
            <a:r>
              <a:t>Aperçu de la maquette</a:t>
            </a:r>
          </a:p>
        </p:txBody>
      </p:sp>
      <p:sp>
        <p:nvSpPr>
          <p:cNvPr id="158" name="Google Shape;78;p 8"/>
          <p:cNvSpPr/>
          <p:nvPr/>
        </p:nvSpPr>
        <p:spPr>
          <a:xfrm>
            <a:off x="-4680" y="-1"/>
            <a:ext cx="9152640" cy="238682"/>
          </a:xfrm>
          <a:prstGeom prst="rect">
            <a:avLst/>
          </a:prstGeom>
          <a:solidFill>
            <a:srgbClr val="FBF2E7"/>
          </a:solidFill>
          <a:ln w="3175">
            <a:solidFill>
              <a:srgbClr val="F7EDDE"/>
            </a:solidFill>
          </a:ln>
        </p:spPr>
        <p:txBody>
          <a:bodyPr lIns="0" tIns="0" rIns="0" bIns="0" anchor="ctr"/>
          <a:lstStyle/>
          <a:p>
            <a:pPr>
              <a:defRPr spc="-1" sz="1400">
                <a:latin typeface="Arial"/>
                <a:ea typeface="Arial"/>
                <a:cs typeface="Arial"/>
                <a:sym typeface="Arial"/>
              </a:defRPr>
            </a:pPr>
          </a:p>
        </p:txBody>
      </p:sp>
      <p:pic>
        <p:nvPicPr>
          <p:cNvPr id="159" name="Google Shape;79;p 8" descr="Google Shape;79;p 8"/>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160" name="PlaceHolder 2"/>
          <p:cNvSpPr txBox="1"/>
          <p:nvPr>
            <p:ph type="sldNum" sz="quarter" idx="4294967295"/>
          </p:nvPr>
        </p:nvSpPr>
        <p:spPr>
          <a:xfrm>
            <a:off x="8754480" y="4701507"/>
            <a:ext cx="263205"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grpSp>
        <p:nvGrpSpPr>
          <p:cNvPr id="163" name="Galerie d’images"/>
          <p:cNvGrpSpPr/>
          <p:nvPr/>
        </p:nvGrpSpPr>
        <p:grpSpPr>
          <a:xfrm>
            <a:off x="2035910" y="761955"/>
            <a:ext cx="5072180" cy="4107411"/>
            <a:chOff x="0" y="0"/>
            <a:chExt cx="5072179" cy="4107410"/>
          </a:xfrm>
        </p:grpSpPr>
        <p:pic>
          <p:nvPicPr>
            <p:cNvPr id="161" name="Capture d’écran 2025-04-28 à 13.57.02.png" descr="Capture d’écran 2025-04-28 à 13.57.02.png"/>
            <p:cNvPicPr>
              <a:picLocks noChangeAspect="1"/>
            </p:cNvPicPr>
            <p:nvPr/>
          </p:nvPicPr>
          <p:blipFill>
            <a:blip r:embed="rId3">
              <a:extLst/>
            </a:blip>
            <a:srcRect l="5" t="0" r="5" b="0"/>
            <a:stretch>
              <a:fillRect/>
            </a:stretch>
          </p:blipFill>
          <p:spPr>
            <a:xfrm>
              <a:off x="0" y="0"/>
              <a:ext cx="5072180" cy="3619589"/>
            </a:xfrm>
            <a:prstGeom prst="rect">
              <a:avLst/>
            </a:prstGeom>
            <a:ln w="12700" cap="flat">
              <a:noFill/>
              <a:miter lim="400000"/>
            </a:ln>
            <a:effectLst/>
          </p:spPr>
        </p:pic>
        <p:sp>
          <p:nvSpPr>
            <p:cNvPr id="162" name="Ajouter vos plats"/>
            <p:cNvSpPr/>
            <p:nvPr/>
          </p:nvSpPr>
          <p:spPr>
            <a:xfrm>
              <a:off x="0" y="3695788"/>
              <a:ext cx="5072180" cy="411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a:latin typeface="Arial"/>
                  <a:ea typeface="Arial"/>
                  <a:cs typeface="Arial"/>
                  <a:sym typeface="Arial"/>
                </a:defRPr>
              </a:lvl1pPr>
            </a:lstStyle>
            <a:p>
              <a:pPr/>
              <a:r>
                <a:t>Ajouter vos plats</a:t>
              </a:r>
            </a:p>
          </p:txBody>
        </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PlaceHolder 1"/>
          <p:cNvSpPr txBox="1"/>
          <p:nvPr>
            <p:ph type="title"/>
          </p:nvPr>
        </p:nvSpPr>
        <p:spPr>
          <a:xfrm>
            <a:off x="311759" y="444960"/>
            <a:ext cx="8519402" cy="571680"/>
          </a:xfrm>
          <a:prstGeom prst="rect">
            <a:avLst/>
          </a:prstGeom>
        </p:spPr>
        <p:txBody>
          <a:bodyPr lIns="91439" tIns="91439" rIns="91439" bIns="91439" anchor="t"/>
          <a:lstStyle>
            <a:lvl1pPr defTabSz="475560">
              <a:lnSpc>
                <a:spcPct val="115000"/>
              </a:lnSpc>
              <a:defRPr spc="-100" sz="1000">
                <a:latin typeface="Montserrat"/>
                <a:ea typeface="Montserrat"/>
                <a:cs typeface="Montserrat"/>
                <a:sym typeface="Montserrat"/>
              </a:defRPr>
            </a:lvl1pPr>
          </a:lstStyle>
          <a:p>
            <a:pPr/>
            <a:r>
              <a:t>Aperçu de la maquette</a:t>
            </a:r>
          </a:p>
        </p:txBody>
      </p:sp>
      <p:sp>
        <p:nvSpPr>
          <p:cNvPr id="166" name="Google Shape;78;p 7"/>
          <p:cNvSpPr/>
          <p:nvPr/>
        </p:nvSpPr>
        <p:spPr>
          <a:xfrm>
            <a:off x="-4680" y="-1"/>
            <a:ext cx="9152640" cy="238682"/>
          </a:xfrm>
          <a:prstGeom prst="rect">
            <a:avLst/>
          </a:prstGeom>
          <a:solidFill>
            <a:srgbClr val="FBF2E7"/>
          </a:solidFill>
          <a:ln w="3175">
            <a:solidFill>
              <a:srgbClr val="F7EDDE"/>
            </a:solidFill>
          </a:ln>
        </p:spPr>
        <p:txBody>
          <a:bodyPr lIns="0" tIns="0" rIns="0" bIns="0" anchor="ctr"/>
          <a:lstStyle/>
          <a:p>
            <a:pPr>
              <a:defRPr spc="-1" sz="1400">
                <a:latin typeface="Arial"/>
                <a:ea typeface="Arial"/>
                <a:cs typeface="Arial"/>
                <a:sym typeface="Arial"/>
              </a:defRPr>
            </a:pPr>
          </a:p>
        </p:txBody>
      </p:sp>
      <p:pic>
        <p:nvPicPr>
          <p:cNvPr id="167" name="Google Shape;79;p 7" descr="Google Shape;79;p 7"/>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168" name="PlaceHolder 2"/>
          <p:cNvSpPr txBox="1"/>
          <p:nvPr>
            <p:ph type="sldNum" sz="quarter" idx="4294967295"/>
          </p:nvPr>
        </p:nvSpPr>
        <p:spPr>
          <a:xfrm>
            <a:off x="8754480" y="4701507"/>
            <a:ext cx="263205"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grpSp>
        <p:nvGrpSpPr>
          <p:cNvPr id="171" name="Galerie d’images"/>
          <p:cNvGrpSpPr/>
          <p:nvPr/>
        </p:nvGrpSpPr>
        <p:grpSpPr>
          <a:xfrm>
            <a:off x="2035910" y="761955"/>
            <a:ext cx="5072180" cy="4107411"/>
            <a:chOff x="0" y="0"/>
            <a:chExt cx="5072179" cy="4107410"/>
          </a:xfrm>
        </p:grpSpPr>
        <p:pic>
          <p:nvPicPr>
            <p:cNvPr id="169" name="Capture d’écran 2025-04-28 à 13.57.26.png" descr="Capture d’écran 2025-04-28 à 13.57.26.png"/>
            <p:cNvPicPr>
              <a:picLocks noChangeAspect="1"/>
            </p:cNvPicPr>
            <p:nvPr/>
          </p:nvPicPr>
          <p:blipFill>
            <a:blip r:embed="rId3">
              <a:extLst/>
            </a:blip>
            <a:srcRect l="5" t="0" r="5" b="0"/>
            <a:stretch>
              <a:fillRect/>
            </a:stretch>
          </p:blipFill>
          <p:spPr>
            <a:xfrm>
              <a:off x="0" y="0"/>
              <a:ext cx="5072180" cy="3619589"/>
            </a:xfrm>
            <a:prstGeom prst="rect">
              <a:avLst/>
            </a:prstGeom>
            <a:ln w="12700" cap="flat">
              <a:noFill/>
              <a:miter lim="400000"/>
            </a:ln>
            <a:effectLst/>
          </p:spPr>
        </p:pic>
        <p:sp>
          <p:nvSpPr>
            <p:cNvPr id="170" name="Formulaire du menu"/>
            <p:cNvSpPr/>
            <p:nvPr/>
          </p:nvSpPr>
          <p:spPr>
            <a:xfrm>
              <a:off x="0" y="3695788"/>
              <a:ext cx="5072180" cy="411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a:latin typeface="Arial"/>
                  <a:ea typeface="Arial"/>
                  <a:cs typeface="Arial"/>
                  <a:sym typeface="Arial"/>
                </a:defRPr>
              </a:lvl1pPr>
            </a:lstStyle>
            <a:p>
              <a:pPr/>
              <a:r>
                <a:t>Formulaire du menu</a:t>
              </a:r>
            </a:p>
          </p:txBody>
        </p:sp>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PlaceHolder 1"/>
          <p:cNvSpPr txBox="1"/>
          <p:nvPr>
            <p:ph type="title"/>
          </p:nvPr>
        </p:nvSpPr>
        <p:spPr>
          <a:xfrm>
            <a:off x="311759" y="444960"/>
            <a:ext cx="8519402" cy="571680"/>
          </a:xfrm>
          <a:prstGeom prst="rect">
            <a:avLst/>
          </a:prstGeom>
        </p:spPr>
        <p:txBody>
          <a:bodyPr lIns="91439" tIns="91439" rIns="91439" bIns="91439" anchor="t"/>
          <a:lstStyle>
            <a:lvl1pPr defTabSz="475560">
              <a:lnSpc>
                <a:spcPct val="115000"/>
              </a:lnSpc>
              <a:defRPr spc="-100" sz="1000">
                <a:latin typeface="Montserrat"/>
                <a:ea typeface="Montserrat"/>
                <a:cs typeface="Montserrat"/>
                <a:sym typeface="Montserrat"/>
              </a:defRPr>
            </a:lvl1pPr>
          </a:lstStyle>
          <a:p>
            <a:pPr/>
            <a:r>
              <a:t>Aperçu de la maquette</a:t>
            </a:r>
          </a:p>
        </p:txBody>
      </p:sp>
      <p:sp>
        <p:nvSpPr>
          <p:cNvPr id="174" name="Google Shape;78;p 5"/>
          <p:cNvSpPr/>
          <p:nvPr/>
        </p:nvSpPr>
        <p:spPr>
          <a:xfrm>
            <a:off x="-4680" y="-1"/>
            <a:ext cx="9152640" cy="238682"/>
          </a:xfrm>
          <a:prstGeom prst="rect">
            <a:avLst/>
          </a:prstGeom>
          <a:solidFill>
            <a:srgbClr val="FBF2E7"/>
          </a:solidFill>
          <a:ln w="3175">
            <a:solidFill>
              <a:srgbClr val="F7EDDE"/>
            </a:solidFill>
          </a:ln>
        </p:spPr>
        <p:txBody>
          <a:bodyPr lIns="0" tIns="0" rIns="0" bIns="0" anchor="ctr"/>
          <a:lstStyle/>
          <a:p>
            <a:pPr>
              <a:defRPr spc="-1" sz="1400">
                <a:latin typeface="Arial"/>
                <a:ea typeface="Arial"/>
                <a:cs typeface="Arial"/>
                <a:sym typeface="Arial"/>
              </a:defRPr>
            </a:pPr>
          </a:p>
        </p:txBody>
      </p:sp>
      <p:pic>
        <p:nvPicPr>
          <p:cNvPr id="175" name="Google Shape;79;p 5" descr="Google Shape;79;p 5"/>
          <p:cNvPicPr>
            <a:picLocks noChangeAspect="1"/>
          </p:cNvPicPr>
          <p:nvPr/>
        </p:nvPicPr>
        <p:blipFill>
          <a:blip r:embed="rId2">
            <a:extLst/>
          </a:blip>
          <a:stretch>
            <a:fillRect/>
          </a:stretch>
        </p:blipFill>
        <p:spPr>
          <a:xfrm>
            <a:off x="8469720" y="0"/>
            <a:ext cx="673201" cy="339481"/>
          </a:xfrm>
          <a:prstGeom prst="rect">
            <a:avLst/>
          </a:prstGeom>
          <a:ln w="12700">
            <a:miter lim="400000"/>
          </a:ln>
        </p:spPr>
      </p:pic>
      <p:sp>
        <p:nvSpPr>
          <p:cNvPr id="176" name="PlaceHolder 2"/>
          <p:cNvSpPr txBox="1"/>
          <p:nvPr>
            <p:ph type="sldNum" sz="quarter" idx="4294967295"/>
          </p:nvPr>
        </p:nvSpPr>
        <p:spPr>
          <a:xfrm>
            <a:off x="8754480" y="4701507"/>
            <a:ext cx="263205" cy="315546"/>
          </a:xfrm>
          <a:prstGeom prst="rect">
            <a:avLst/>
          </a:prstGeom>
          <a:extLst>
            <a:ext uri="{C572A759-6A51-4108-AA02-DFA0A04FC94B}">
              <ma14:wrappingTextBoxFlag xmlns:ma14="http://schemas.microsoft.com/office/mac/drawingml/2011/main" val="1"/>
            </a:ext>
          </a:extLst>
        </p:spPr>
        <p:txBody>
          <a:bodyPr/>
          <a:lstStyle>
            <a:lvl1pPr>
              <a:defRPr spc="-1" sz="1000">
                <a:solidFill>
                  <a:srgbClr val="585858"/>
                </a:solidFill>
                <a:latin typeface="Arial"/>
                <a:ea typeface="Arial"/>
                <a:cs typeface="Arial"/>
                <a:sym typeface="Arial"/>
              </a:defRPr>
            </a:lvl1pPr>
          </a:lstStyle>
          <a:p>
            <a:pPr/>
            <a:fld id="{86CB4B4D-7CA3-9044-876B-883B54F8677D}" type="slidenum"/>
          </a:p>
        </p:txBody>
      </p:sp>
      <p:grpSp>
        <p:nvGrpSpPr>
          <p:cNvPr id="179" name="Galerie d’images"/>
          <p:cNvGrpSpPr/>
          <p:nvPr/>
        </p:nvGrpSpPr>
        <p:grpSpPr>
          <a:xfrm>
            <a:off x="2035910" y="761955"/>
            <a:ext cx="5072180" cy="4107411"/>
            <a:chOff x="0" y="0"/>
            <a:chExt cx="5072179" cy="4107410"/>
          </a:xfrm>
        </p:grpSpPr>
        <p:pic>
          <p:nvPicPr>
            <p:cNvPr id="177" name="Capture d’écran 2025-04-28 à 13.57.50.png" descr="Capture d’écran 2025-04-28 à 13.57.50.png"/>
            <p:cNvPicPr>
              <a:picLocks noChangeAspect="1"/>
            </p:cNvPicPr>
            <p:nvPr/>
          </p:nvPicPr>
          <p:blipFill>
            <a:blip r:embed="rId3">
              <a:extLst/>
            </a:blip>
            <a:srcRect l="160" t="0" r="160" b="0"/>
            <a:stretch>
              <a:fillRect/>
            </a:stretch>
          </p:blipFill>
          <p:spPr>
            <a:xfrm>
              <a:off x="0" y="0"/>
              <a:ext cx="5072180" cy="3619589"/>
            </a:xfrm>
            <a:prstGeom prst="rect">
              <a:avLst/>
            </a:prstGeom>
            <a:ln w="12700" cap="flat">
              <a:noFill/>
              <a:miter lim="400000"/>
            </a:ln>
            <a:effectLst/>
          </p:spPr>
        </p:pic>
        <p:sp>
          <p:nvSpPr>
            <p:cNvPr id="178" name="Formulaire du menu"/>
            <p:cNvSpPr/>
            <p:nvPr/>
          </p:nvSpPr>
          <p:spPr>
            <a:xfrm>
              <a:off x="0" y="3695788"/>
              <a:ext cx="5072180" cy="411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a:latin typeface="Arial"/>
                  <a:ea typeface="Arial"/>
                  <a:cs typeface="Arial"/>
                  <a:sym typeface="Arial"/>
                </a:defRPr>
              </a:lvl1pPr>
            </a:lstStyle>
            <a:p>
              <a:pPr/>
              <a:r>
                <a:t>Formulaire du menu</a:t>
              </a:r>
            </a:p>
          </p:txBody>
        </p:sp>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Neue"/>
        <a:ea typeface="Helvetica Neue"/>
        <a:cs typeface="Helvetica Neue"/>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noFill/>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Neue"/>
        <a:ea typeface="Helvetica Neue"/>
        <a:cs typeface="Helvetica Neue"/>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noFill/>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